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qiready.rcgp.org.uk/" TargetMode="External"/><Relationship Id="rId7" Type="http://schemas.openxmlformats.org/officeDocument/2006/relationships/hyperlink" Target="https://nesvleprdstore.blob.core.windows.net/nesndpvlecmsprdblob/f9017f44-b49f-44e0-a07f-4bdfe55126aa_Quality%20Improvement%20in%20Primary%20Care_FINAL_Sep20.pdf?sv=2018-03-28&amp;sr=b&amp;sig=I%2BZ%2FZ%2BPPJSpF6uqSOaPAXM2tU4%2Bj86B4kciLZYlvJA8%3D&amp;st=2023-07-18T07%3A38%3A03Z&amp;se=2023-07-18T08%3A43%3A03Z&amp;sp=r" TargetMode="External"/><Relationship Id="rId2" Type="http://schemas.openxmlformats.org/officeDocument/2006/relationships/hyperlink" Target="https://q.health.org.uk/community/groups/primary-care/" TargetMode="External"/><Relationship Id="rId1" Type="http://schemas.openxmlformats.org/officeDocument/2006/relationships/hyperlink" Target="https://www.phoenixgp.co.uk/newpagea0f03245" TargetMode="External"/><Relationship Id="rId6" Type="http://schemas.openxmlformats.org/officeDocument/2006/relationships/hyperlink" Target="https://www.england.nhs.uk/wp-content/uploads/2019/03/an-introduction-to-quality-improvement-in-general-practice.pdf" TargetMode="External"/><Relationship Id="rId5" Type="http://schemas.openxmlformats.org/officeDocument/2006/relationships/hyperlink" Target="https://future.nhs.uk/" TargetMode="External"/><Relationship Id="rId4" Type="http://schemas.openxmlformats.org/officeDocument/2006/relationships/hyperlink" Target="https://www.england.nhs.uk/sustainableimprovement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qiready.rcgp.org.uk/" TargetMode="External"/><Relationship Id="rId7" Type="http://schemas.openxmlformats.org/officeDocument/2006/relationships/hyperlink" Target="https://nesvleprdstore.blob.core.windows.net/nesndpvlecmsprdblob/f9017f44-b49f-44e0-a07f-4bdfe55126aa_Quality%20Improvement%20in%20Primary%20Care_FINAL_Sep20.pdf?sv=2018-03-28&amp;sr=b&amp;sig=I%2BZ%2FZ%2BPPJSpF6uqSOaPAXM2tU4%2Bj86B4kciLZYlvJA8%3D&amp;st=2023-07-18T07%3A38%3A03Z&amp;se=2023-07-18T08%3A43%3A03Z&amp;sp=r" TargetMode="External"/><Relationship Id="rId2" Type="http://schemas.openxmlformats.org/officeDocument/2006/relationships/hyperlink" Target="https://q.health.org.uk/community/groups/primary-care/" TargetMode="External"/><Relationship Id="rId1" Type="http://schemas.openxmlformats.org/officeDocument/2006/relationships/hyperlink" Target="https://www.phoenixgp.co.uk/newpagea0f03245" TargetMode="External"/><Relationship Id="rId6" Type="http://schemas.openxmlformats.org/officeDocument/2006/relationships/hyperlink" Target="https://www.england.nhs.uk/wp-content/uploads/2019/03/an-introduction-to-quality-improvement-in-general-practice.pdf" TargetMode="External"/><Relationship Id="rId5" Type="http://schemas.openxmlformats.org/officeDocument/2006/relationships/hyperlink" Target="https://future.nhs.uk/" TargetMode="External"/><Relationship Id="rId4" Type="http://schemas.openxmlformats.org/officeDocument/2006/relationships/hyperlink" Target="https://www.england.nhs.uk/sustainableimprovemen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33F45-8D29-4CC7-857B-4B904D04495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44F308-775F-481F-8427-CCAA3C816E2E}">
      <dgm:prSet phldrT="[Text]"/>
      <dgm:spPr/>
      <dgm:t>
        <a:bodyPr/>
        <a:lstStyle/>
        <a:p>
          <a:r>
            <a:rPr lang="en-US" dirty="0"/>
            <a:t>ICS QI Support</a:t>
          </a:r>
        </a:p>
      </dgm:t>
    </dgm:pt>
    <dgm:pt modelId="{1D11AF1A-0210-409C-99D5-394340990368}" type="parTrans" cxnId="{D9F257B7-6107-48E6-87F5-A334413ADDC1}">
      <dgm:prSet/>
      <dgm:spPr/>
      <dgm:t>
        <a:bodyPr/>
        <a:lstStyle/>
        <a:p>
          <a:endParaRPr lang="en-US"/>
        </a:p>
      </dgm:t>
    </dgm:pt>
    <dgm:pt modelId="{3123BEB7-7806-4060-A59D-33C4F6EAE773}" type="sibTrans" cxnId="{D9F257B7-6107-48E6-87F5-A334413ADDC1}">
      <dgm:prSet/>
      <dgm:spPr/>
      <dgm:t>
        <a:bodyPr/>
        <a:lstStyle/>
        <a:p>
          <a:endParaRPr lang="en-US"/>
        </a:p>
      </dgm:t>
    </dgm:pt>
    <dgm:pt modelId="{A593826C-E58A-48E5-A70E-D5CCD4A5C931}">
      <dgm:prSet phldrT="[Text]"/>
      <dgm:spPr/>
      <dgm:t>
        <a:bodyPr/>
        <a:lstStyle/>
        <a:p>
          <a:r>
            <a:rPr lang="en-US" dirty="0"/>
            <a:t>Open access to the ICS QI network where education and resources can be obtained</a:t>
          </a:r>
        </a:p>
      </dgm:t>
    </dgm:pt>
    <dgm:pt modelId="{BD85DC29-A284-4285-A076-792F4698DD99}" type="parTrans" cxnId="{EDD6B45C-E8B5-4E10-9D75-AB45AB8A7DCE}">
      <dgm:prSet/>
      <dgm:spPr/>
      <dgm:t>
        <a:bodyPr/>
        <a:lstStyle/>
        <a:p>
          <a:endParaRPr lang="en-US"/>
        </a:p>
      </dgm:t>
    </dgm:pt>
    <dgm:pt modelId="{F2FA8C02-F8D2-4CDF-8199-1AA87F7222B1}" type="sibTrans" cxnId="{EDD6B45C-E8B5-4E10-9D75-AB45AB8A7DCE}">
      <dgm:prSet/>
      <dgm:spPr/>
      <dgm:t>
        <a:bodyPr/>
        <a:lstStyle/>
        <a:p>
          <a:endParaRPr lang="en-US"/>
        </a:p>
      </dgm:t>
    </dgm:pt>
    <dgm:pt modelId="{7F6EE2E5-900B-408C-80DC-36B5B39456CA}">
      <dgm:prSet phldrT="[Text]"/>
      <dgm:spPr/>
      <dgm:t>
        <a:bodyPr/>
        <a:lstStyle/>
        <a:p>
          <a:r>
            <a:rPr lang="en-US" dirty="0"/>
            <a:t>Phoenix Programme</a:t>
          </a:r>
        </a:p>
      </dgm:t>
    </dgm:pt>
    <dgm:pt modelId="{7D9BC32C-13AD-4C24-AACD-71C37A368EE1}" type="parTrans" cxnId="{A91608EF-DBCD-45F8-A169-A0B52DA832D7}">
      <dgm:prSet/>
      <dgm:spPr/>
      <dgm:t>
        <a:bodyPr/>
        <a:lstStyle/>
        <a:p>
          <a:endParaRPr lang="en-US"/>
        </a:p>
      </dgm:t>
    </dgm:pt>
    <dgm:pt modelId="{CBD8FC9A-6395-42CE-9323-408FB2D3233D}" type="sibTrans" cxnId="{A91608EF-DBCD-45F8-A169-A0B52DA832D7}">
      <dgm:prSet/>
      <dgm:spPr/>
      <dgm:t>
        <a:bodyPr/>
        <a:lstStyle/>
        <a:p>
          <a:endParaRPr lang="en-US"/>
        </a:p>
      </dgm:t>
    </dgm:pt>
    <dgm:pt modelId="{ED0FCD73-B246-4A9F-B297-8E5D575E2197}">
      <dgm:prSet phldrT="[Text]"/>
      <dgm:spPr/>
      <dgm:t>
        <a:bodyPr/>
        <a:lstStyle/>
        <a:p>
          <a:r>
            <a:rPr lang="en-US" dirty="0"/>
            <a:t>National Communities and Resources</a:t>
          </a:r>
        </a:p>
      </dgm:t>
    </dgm:pt>
    <dgm:pt modelId="{604C387E-FF57-4C1A-9E61-DED3E1E491EA}" type="parTrans" cxnId="{15C6A529-D563-4D22-B6A3-393B10DB51AC}">
      <dgm:prSet/>
      <dgm:spPr/>
      <dgm:t>
        <a:bodyPr/>
        <a:lstStyle/>
        <a:p>
          <a:endParaRPr lang="en-US"/>
        </a:p>
      </dgm:t>
    </dgm:pt>
    <dgm:pt modelId="{0E4D710A-41C0-41FE-8ABD-7CBC89262644}" type="sibTrans" cxnId="{15C6A529-D563-4D22-B6A3-393B10DB51AC}">
      <dgm:prSet/>
      <dgm:spPr/>
      <dgm:t>
        <a:bodyPr/>
        <a:lstStyle/>
        <a:p>
          <a:endParaRPr lang="en-US"/>
        </a:p>
      </dgm:t>
    </dgm:pt>
    <dgm:pt modelId="{DFBEA83D-BC4B-4B7B-8359-F64FE581D8C9}">
      <dgm:prSet phldrT="[Text]"/>
      <dgm:spPr/>
      <dgm:t>
        <a:bodyPr/>
        <a:lstStyle/>
        <a:p>
          <a:r>
            <a:rPr lang="en-US" dirty="0"/>
            <a:t> Programme that is delivered by known experts in terms of delivering change through a QI approach  - </a:t>
          </a:r>
          <a:r>
            <a:rPr lang="en-GB" dirty="0">
              <a:hlinkClick xmlns:r="http://schemas.openxmlformats.org/officeDocument/2006/relationships" r:id="rId1"/>
            </a:rPr>
            <a:t>Phoenix GP</a:t>
          </a:r>
          <a:r>
            <a:rPr lang="en-GB" dirty="0"/>
            <a:t> </a:t>
          </a:r>
          <a:endParaRPr lang="en-US" dirty="0"/>
        </a:p>
      </dgm:t>
    </dgm:pt>
    <dgm:pt modelId="{B2B6056B-5C56-4766-8FF9-5450075FFC00}" type="sibTrans" cxnId="{9D5F27A2-2A84-4BF3-9B70-7C45B3C2078F}">
      <dgm:prSet/>
      <dgm:spPr/>
      <dgm:t>
        <a:bodyPr/>
        <a:lstStyle/>
        <a:p>
          <a:endParaRPr lang="en-US"/>
        </a:p>
      </dgm:t>
    </dgm:pt>
    <dgm:pt modelId="{8B4CB1B4-AC2D-4B19-ABBA-C698D274453A}" type="parTrans" cxnId="{9D5F27A2-2A84-4BF3-9B70-7C45B3C2078F}">
      <dgm:prSet/>
      <dgm:spPr/>
      <dgm:t>
        <a:bodyPr/>
        <a:lstStyle/>
        <a:p>
          <a:endParaRPr lang="en-US"/>
        </a:p>
      </dgm:t>
    </dgm:pt>
    <dgm:pt modelId="{9761448F-7EFE-4A44-A8A4-1D969371BEFA}">
      <dgm:prSet phldrT="[Text]"/>
      <dgm:spPr/>
      <dgm:t>
        <a:bodyPr/>
        <a:lstStyle/>
        <a:p>
          <a:r>
            <a:rPr lang="en-US" dirty="0"/>
            <a:t>Some of the Team worked for NHSE in the past and designed and created the Primary Care Improvement community and the General Practice Improvement Leaders programme – Jo Godman  </a:t>
          </a:r>
          <a:r>
            <a:rPr lang="en-US" dirty="0" err="1"/>
            <a:t>Dr</a:t>
          </a:r>
          <a:r>
            <a:rPr lang="en-US" dirty="0"/>
            <a:t> David Griffiths </a:t>
          </a:r>
          <a:r>
            <a:rPr lang="en-US" dirty="0" err="1"/>
            <a:t>Dr</a:t>
          </a:r>
          <a:r>
            <a:rPr lang="en-US" dirty="0"/>
            <a:t> </a:t>
          </a:r>
          <a:r>
            <a:rPr lang="en-US" dirty="0" err="1"/>
            <a:t>Rupa</a:t>
          </a:r>
          <a:r>
            <a:rPr lang="en-US" dirty="0"/>
            <a:t> Joshi, </a:t>
          </a:r>
          <a:r>
            <a:rPr lang="en-US" dirty="0" err="1"/>
            <a:t>Dr</a:t>
          </a:r>
          <a:r>
            <a:rPr lang="en-US" dirty="0"/>
            <a:t> Jo Leahy </a:t>
          </a:r>
          <a:r>
            <a:rPr lang="en-US" dirty="0" err="1"/>
            <a:t>Dr</a:t>
          </a:r>
          <a:r>
            <a:rPr lang="en-US" dirty="0"/>
            <a:t> Ben Smith, Sophie Edwards and Matt Cope. </a:t>
          </a:r>
        </a:p>
      </dgm:t>
    </dgm:pt>
    <dgm:pt modelId="{4FE2EAAA-D09C-48F9-8EEF-0CD4B3AD7A73}" type="parTrans" cxnId="{DC9C59DD-AF37-4906-AEEA-1E9920383484}">
      <dgm:prSet/>
      <dgm:spPr/>
      <dgm:t>
        <a:bodyPr/>
        <a:lstStyle/>
        <a:p>
          <a:endParaRPr lang="en-US"/>
        </a:p>
      </dgm:t>
    </dgm:pt>
    <dgm:pt modelId="{84D5C344-1DB1-4D74-9259-6084B3FF622D}" type="sibTrans" cxnId="{DC9C59DD-AF37-4906-AEEA-1E9920383484}">
      <dgm:prSet/>
      <dgm:spPr/>
      <dgm:t>
        <a:bodyPr/>
        <a:lstStyle/>
        <a:p>
          <a:endParaRPr lang="en-US"/>
        </a:p>
      </dgm:t>
    </dgm:pt>
    <dgm:pt modelId="{9430FBA6-BEC6-4FFE-91BE-36A5EBC1B72D}">
      <dgm:prSet phldrT="[Text]"/>
      <dgm:spPr/>
      <dgm:t>
        <a:bodyPr/>
        <a:lstStyle/>
        <a:p>
          <a:r>
            <a:rPr lang="en-US" dirty="0"/>
            <a:t>Q Community</a:t>
          </a:r>
        </a:p>
      </dgm:t>
    </dgm:pt>
    <dgm:pt modelId="{7FF29858-C3E8-46AF-AA85-796A7F579DA2}" type="parTrans" cxnId="{06DA9059-575A-4B2D-8B83-276C9A8A9D48}">
      <dgm:prSet/>
      <dgm:spPr/>
      <dgm:t>
        <a:bodyPr/>
        <a:lstStyle/>
        <a:p>
          <a:endParaRPr lang="en-US"/>
        </a:p>
      </dgm:t>
    </dgm:pt>
    <dgm:pt modelId="{DBBC3FCC-94B4-46C3-A8CD-F4D05D6AE587}" type="sibTrans" cxnId="{06DA9059-575A-4B2D-8B83-276C9A8A9D48}">
      <dgm:prSet/>
      <dgm:spPr/>
      <dgm:t>
        <a:bodyPr/>
        <a:lstStyle/>
        <a:p>
          <a:endParaRPr lang="en-US"/>
        </a:p>
      </dgm:t>
    </dgm:pt>
    <dgm:pt modelId="{654CD5FA-6740-4F94-9C30-5E8620433CBB}">
      <dgm:prSet/>
      <dgm:spPr/>
      <dgm:t>
        <a:bodyPr/>
        <a:lstStyle/>
        <a:p>
          <a:r>
            <a:rPr lang="en-GB">
              <a:hlinkClick xmlns:r="http://schemas.openxmlformats.org/officeDocument/2006/relationships" r:id="rId2"/>
            </a:rPr>
            <a:t>Home | Primary Care | Q Community (health.org.uk</a:t>
          </a:r>
          <a:r>
            <a:rPr lang="en-GB"/>
            <a:t>)</a:t>
          </a:r>
          <a:endParaRPr lang="en-US" dirty="0"/>
        </a:p>
      </dgm:t>
    </dgm:pt>
    <dgm:pt modelId="{A58E7F27-8141-4D8D-9C58-E8D56417A256}" type="parTrans" cxnId="{6DC4170C-D8F9-4EBB-9B80-8E1A116F20FC}">
      <dgm:prSet/>
      <dgm:spPr/>
      <dgm:t>
        <a:bodyPr/>
        <a:lstStyle/>
        <a:p>
          <a:endParaRPr lang="en-US"/>
        </a:p>
      </dgm:t>
    </dgm:pt>
    <dgm:pt modelId="{A087D559-2C94-4CBF-956E-98D1B4C1DA71}" type="sibTrans" cxnId="{6DC4170C-D8F9-4EBB-9B80-8E1A116F20FC}">
      <dgm:prSet/>
      <dgm:spPr/>
      <dgm:t>
        <a:bodyPr/>
        <a:lstStyle/>
        <a:p>
          <a:endParaRPr lang="en-US"/>
        </a:p>
      </dgm:t>
    </dgm:pt>
    <dgm:pt modelId="{A348F6CF-BBE9-40A6-8F02-2FA545130753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https://q.health.org.uk/get-involved/qi-connect-webex-series/</a:t>
          </a:r>
          <a:endParaRPr lang="en-US" dirty="0"/>
        </a:p>
      </dgm:t>
    </dgm:pt>
    <dgm:pt modelId="{92A31AB3-6643-4FD4-B0C0-7541EE7355A4}" type="parTrans" cxnId="{2635D9BB-E6FB-4F5A-A375-88D4FB1613B6}">
      <dgm:prSet/>
      <dgm:spPr/>
      <dgm:t>
        <a:bodyPr/>
        <a:lstStyle/>
        <a:p>
          <a:endParaRPr lang="en-US"/>
        </a:p>
      </dgm:t>
    </dgm:pt>
    <dgm:pt modelId="{0E901238-8390-4C31-A8DE-CCE377FD7244}" type="sibTrans" cxnId="{2635D9BB-E6FB-4F5A-A375-88D4FB1613B6}">
      <dgm:prSet/>
      <dgm:spPr/>
      <dgm:t>
        <a:bodyPr/>
        <a:lstStyle/>
        <a:p>
          <a:endParaRPr lang="en-US"/>
        </a:p>
      </dgm:t>
    </dgm:pt>
    <dgm:pt modelId="{22DAF654-64CF-49FE-A067-EF99BEBE2531}">
      <dgm:prSet/>
      <dgm:spPr/>
      <dgm:t>
        <a:bodyPr/>
        <a:lstStyle/>
        <a:p>
          <a:r>
            <a:rPr lang="en-US" dirty="0"/>
            <a:t>RCGP</a:t>
          </a:r>
        </a:p>
      </dgm:t>
    </dgm:pt>
    <dgm:pt modelId="{679C142B-15E6-4AF1-A30A-8D6C5FAF804E}" type="parTrans" cxnId="{B479BED7-0735-492C-8B86-E5B691A3FB24}">
      <dgm:prSet/>
      <dgm:spPr/>
      <dgm:t>
        <a:bodyPr/>
        <a:lstStyle/>
        <a:p>
          <a:endParaRPr lang="en-US"/>
        </a:p>
      </dgm:t>
    </dgm:pt>
    <dgm:pt modelId="{97742022-5E1A-4127-9359-0E80E6EE5250}" type="sibTrans" cxnId="{B479BED7-0735-492C-8B86-E5B691A3FB24}">
      <dgm:prSet/>
      <dgm:spPr/>
      <dgm:t>
        <a:bodyPr/>
        <a:lstStyle/>
        <a:p>
          <a:endParaRPr lang="en-US"/>
        </a:p>
      </dgm:t>
    </dgm:pt>
    <dgm:pt modelId="{0E5CE402-F05E-4338-B576-A34BF24A4F9D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https://qiready.rcgp.org.uk</a:t>
          </a:r>
          <a:endParaRPr lang="en-US" dirty="0"/>
        </a:p>
      </dgm:t>
    </dgm:pt>
    <dgm:pt modelId="{A6E72CE4-21E3-4C6C-8F86-638BB9A612BB}" type="parTrans" cxnId="{AAC67D5F-38D8-4A99-8B7E-1FB78FADC445}">
      <dgm:prSet/>
      <dgm:spPr/>
      <dgm:t>
        <a:bodyPr/>
        <a:lstStyle/>
        <a:p>
          <a:endParaRPr lang="en-US"/>
        </a:p>
      </dgm:t>
    </dgm:pt>
    <dgm:pt modelId="{BE11A049-CCE4-40E3-81CF-B98F79A62549}" type="sibTrans" cxnId="{AAC67D5F-38D8-4A99-8B7E-1FB78FADC445}">
      <dgm:prSet/>
      <dgm:spPr/>
      <dgm:t>
        <a:bodyPr/>
        <a:lstStyle/>
        <a:p>
          <a:endParaRPr lang="en-US"/>
        </a:p>
      </dgm:t>
    </dgm:pt>
    <dgm:pt modelId="{34B74E26-0914-482C-993F-94FF2ADC4D3C}">
      <dgm:prSet/>
      <dgm:spPr/>
      <dgm:t>
        <a:bodyPr/>
        <a:lstStyle/>
        <a:p>
          <a:r>
            <a:rPr lang="en-US" dirty="0"/>
            <a:t>National offer </a:t>
          </a:r>
        </a:p>
      </dgm:t>
    </dgm:pt>
    <dgm:pt modelId="{5693F19B-6A86-4AD5-AD3A-581F9AB1AB9E}" type="parTrans" cxnId="{89B57A7F-ADE6-4D73-B6AA-99A0BAFB874E}">
      <dgm:prSet/>
      <dgm:spPr/>
      <dgm:t>
        <a:bodyPr/>
        <a:lstStyle/>
        <a:p>
          <a:endParaRPr lang="en-US"/>
        </a:p>
      </dgm:t>
    </dgm:pt>
    <dgm:pt modelId="{363DBEBC-81E3-4842-AC69-2CEEDE391AAF}" type="sibTrans" cxnId="{89B57A7F-ADE6-4D73-B6AA-99A0BAFB874E}">
      <dgm:prSet/>
      <dgm:spPr/>
      <dgm:t>
        <a:bodyPr/>
        <a:lstStyle/>
        <a:p>
          <a:endParaRPr lang="en-US"/>
        </a:p>
      </dgm:t>
    </dgm:pt>
    <dgm:pt modelId="{148CD440-3296-491C-A674-700BDDCE61D6}">
      <dgm:prSet/>
      <dgm:spPr/>
      <dgm:t>
        <a:bodyPr/>
        <a:lstStyle/>
        <a:p>
          <a:r>
            <a:rPr lang="en-GB">
              <a:effectLst/>
              <a:latin typeface="Arial"/>
              <a:ea typeface="Times New Roman" panose="02020603050405020304" pitchFamily="18" charset="0"/>
              <a:cs typeface="Arial"/>
            </a:rPr>
            <a:t>Every practice in England can access the </a:t>
          </a:r>
          <a:r>
            <a:rPr lang="en-GB" b="1">
              <a:solidFill>
                <a:srgbClr val="C00000"/>
              </a:solidFill>
              <a:effectLst/>
              <a:latin typeface="Arial"/>
              <a:ea typeface="Times New Roman" panose="02020603050405020304" pitchFamily="18" charset="0"/>
              <a:cs typeface="Arial"/>
            </a:rPr>
            <a:t>Universal support</a:t>
          </a:r>
          <a:r>
            <a:rPr lang="en-GB" b="1">
              <a:solidFill>
                <a:srgbClr val="C00000"/>
              </a:solidFill>
              <a:latin typeface="Arial"/>
              <a:ea typeface="Times New Roman" panose="02020603050405020304" pitchFamily="18" charset="0"/>
              <a:cs typeface="Arial"/>
            </a:rPr>
            <a:t> </a:t>
          </a:r>
          <a:endParaRPr lang="en-US" dirty="0"/>
        </a:p>
      </dgm:t>
    </dgm:pt>
    <dgm:pt modelId="{6E4F7F45-FB8F-4352-909C-02CC3FFF5DDE}" type="parTrans" cxnId="{B59401FE-BDDC-400A-B617-64BDFCE9D5BB}">
      <dgm:prSet/>
      <dgm:spPr/>
      <dgm:t>
        <a:bodyPr/>
        <a:lstStyle/>
        <a:p>
          <a:endParaRPr lang="en-US"/>
        </a:p>
      </dgm:t>
    </dgm:pt>
    <dgm:pt modelId="{7BA6FA7F-B46E-488E-A948-A9E2AFE14E94}" type="sibTrans" cxnId="{B59401FE-BDDC-400A-B617-64BDFCE9D5BB}">
      <dgm:prSet/>
      <dgm:spPr/>
      <dgm:t>
        <a:bodyPr/>
        <a:lstStyle/>
        <a:p>
          <a:endParaRPr lang="en-US"/>
        </a:p>
      </dgm:t>
    </dgm:pt>
    <dgm:pt modelId="{DFE9BD0E-F57B-448D-94AC-4F10C9EF4D15}">
      <dgm:prSet/>
      <dgm:spPr/>
      <dgm:t>
        <a:bodyPr/>
        <a:lstStyle/>
        <a:p>
          <a:r>
            <a:rPr lang="en-GB">
              <a:latin typeface="Arial"/>
              <a:ea typeface="Times New Roman" panose="02020603050405020304" pitchFamily="18" charset="0"/>
              <a:cs typeface="Arial"/>
            </a:rPr>
            <a:t>Webinar series across the five key areas (above), online resources, quick wins</a:t>
          </a:r>
          <a:endParaRPr lang="en-GB" dirty="0">
            <a:latin typeface="Arial"/>
            <a:ea typeface="Times New Roman" panose="02020603050405020304" pitchFamily="18" charset="0"/>
            <a:cs typeface="Arial"/>
          </a:endParaRPr>
        </a:p>
      </dgm:t>
    </dgm:pt>
    <dgm:pt modelId="{2178C7E8-7C4B-41D6-A770-6D5B69463DFD}" type="parTrans" cxnId="{1873D52F-F1DC-47B0-AE0E-01C67AD2F6F5}">
      <dgm:prSet/>
      <dgm:spPr/>
      <dgm:t>
        <a:bodyPr/>
        <a:lstStyle/>
        <a:p>
          <a:endParaRPr lang="en-US"/>
        </a:p>
      </dgm:t>
    </dgm:pt>
    <dgm:pt modelId="{B929A232-A40A-4852-9C0B-57B12DFB46C2}" type="sibTrans" cxnId="{1873D52F-F1DC-47B0-AE0E-01C67AD2F6F5}">
      <dgm:prSet/>
      <dgm:spPr/>
      <dgm:t>
        <a:bodyPr/>
        <a:lstStyle/>
        <a:p>
          <a:endParaRPr lang="en-US"/>
        </a:p>
      </dgm:t>
    </dgm:pt>
    <dgm:pt modelId="{E51252A3-72BF-41DD-BE9E-9AEA4BC4C71E}">
      <dgm:prSet/>
      <dgm:spPr/>
      <dgm:t>
        <a:bodyPr/>
        <a:lstStyle/>
        <a:p>
          <a:r>
            <a:rPr lang="en-US">
              <a:latin typeface="Arial"/>
              <a:cs typeface="Arial"/>
            </a:rPr>
            <a:t>PCN digital and transformation leads development and coaching</a:t>
          </a:r>
          <a:endParaRPr lang="en-US" dirty="0">
            <a:latin typeface="Arial"/>
            <a:cs typeface="Arial"/>
          </a:endParaRPr>
        </a:p>
      </dgm:t>
    </dgm:pt>
    <dgm:pt modelId="{8C3A53D8-2FA5-4F9E-8691-37933057AA7F}" type="parTrans" cxnId="{E412830D-2D08-4D73-925A-5C919CA94060}">
      <dgm:prSet/>
      <dgm:spPr/>
      <dgm:t>
        <a:bodyPr/>
        <a:lstStyle/>
        <a:p>
          <a:endParaRPr lang="en-US"/>
        </a:p>
      </dgm:t>
    </dgm:pt>
    <dgm:pt modelId="{9B20F8D7-0B31-4562-85EF-256B4C96A1EF}" type="sibTrans" cxnId="{E412830D-2D08-4D73-925A-5C919CA94060}">
      <dgm:prSet/>
      <dgm:spPr/>
      <dgm:t>
        <a:bodyPr/>
        <a:lstStyle/>
        <a:p>
          <a:endParaRPr lang="en-US"/>
        </a:p>
      </dgm:t>
    </dgm:pt>
    <dgm:pt modelId="{B999700C-FDE6-4206-A139-16DBA93839DC}">
      <dgm:prSet/>
      <dgm:spPr/>
      <dgm:t>
        <a:bodyPr/>
        <a:lstStyle/>
        <a:p>
          <a:r>
            <a:rPr lang="en-US">
              <a:latin typeface="Arial"/>
              <a:cs typeface="Arial"/>
            </a:rPr>
            <a:t>Accredited training: Fundamentals of change and improvement (for all staff) and General Practice improvement leads (ICSs to nominate practice and PCN staff)</a:t>
          </a:r>
          <a:endParaRPr lang="en-US" dirty="0">
            <a:effectLst/>
            <a:ea typeface="Times New Roman" panose="02020603050405020304" pitchFamily="18" charset="0"/>
          </a:endParaRPr>
        </a:p>
      </dgm:t>
    </dgm:pt>
    <dgm:pt modelId="{0DF790BE-B773-4BC2-ABA2-7306BA3FC28A}" type="parTrans" cxnId="{A922B1F2-505B-4102-9A16-A7BD5DB2BF09}">
      <dgm:prSet/>
      <dgm:spPr/>
      <dgm:t>
        <a:bodyPr/>
        <a:lstStyle/>
        <a:p>
          <a:endParaRPr lang="en-US"/>
        </a:p>
      </dgm:t>
    </dgm:pt>
    <dgm:pt modelId="{352809A2-36DE-4FB7-A204-1EE7B6E012AB}" type="sibTrans" cxnId="{A922B1F2-505B-4102-9A16-A7BD5DB2BF09}">
      <dgm:prSet/>
      <dgm:spPr/>
      <dgm:t>
        <a:bodyPr/>
        <a:lstStyle/>
        <a:p>
          <a:endParaRPr lang="en-US"/>
        </a:p>
      </dgm:t>
    </dgm:pt>
    <dgm:pt modelId="{0ADC051A-165C-4D04-952E-3941D9164DCC}">
      <dgm:prSet/>
      <dgm:spPr/>
      <dgm:t>
        <a:bodyPr/>
        <a:lstStyle/>
        <a:p>
          <a:r>
            <a:rPr lang="en-US">
              <a:latin typeface="Arial"/>
              <a:ea typeface="Times New Roman" panose="02020603050405020304" pitchFamily="18" charset="0"/>
              <a:cs typeface="Arial"/>
            </a:rPr>
            <a:t>National community of practice to share challenges and learning</a:t>
          </a:r>
          <a:endParaRPr lang="en-US" dirty="0">
            <a:latin typeface="Arial"/>
            <a:ea typeface="Times New Roman" panose="02020603050405020304" pitchFamily="18" charset="0"/>
            <a:cs typeface="Arial"/>
          </a:endParaRPr>
        </a:p>
      </dgm:t>
    </dgm:pt>
    <dgm:pt modelId="{E9FC0FA5-0717-4559-84AF-788D152D29F4}" type="parTrans" cxnId="{0FF5D9D4-9E35-4A89-83FD-C0B82E20D35A}">
      <dgm:prSet/>
      <dgm:spPr/>
      <dgm:t>
        <a:bodyPr/>
        <a:lstStyle/>
        <a:p>
          <a:endParaRPr lang="en-US"/>
        </a:p>
      </dgm:t>
    </dgm:pt>
    <dgm:pt modelId="{AF93473E-655A-4834-B82F-876EC85456B5}" type="sibTrans" cxnId="{0FF5D9D4-9E35-4A89-83FD-C0B82E20D35A}">
      <dgm:prSet/>
      <dgm:spPr/>
      <dgm:t>
        <a:bodyPr/>
        <a:lstStyle/>
        <a:p>
          <a:endParaRPr lang="en-US"/>
        </a:p>
      </dgm:t>
    </dgm:pt>
    <dgm:pt modelId="{37E33223-EAC3-4559-BF39-33C667FDA454}">
      <dgm:prSet/>
      <dgm:spPr/>
      <dgm:t>
        <a:bodyPr/>
        <a:lstStyle/>
        <a:p>
          <a:r>
            <a:rPr lang="en-GB">
              <a:latin typeface="Arial"/>
              <a:ea typeface="Times New Roman" panose="02020603050405020304" pitchFamily="18" charset="0"/>
              <a:cs typeface="Arial"/>
            </a:rPr>
            <a:t>Further ‘hands on’ support is available to practices and PCNs based on an understanding of their support needs:</a:t>
          </a:r>
          <a:endParaRPr lang="en-GB" dirty="0">
            <a:latin typeface="Arial"/>
            <a:ea typeface="Times New Roman" panose="02020603050405020304" pitchFamily="18" charset="0"/>
            <a:cs typeface="Arial"/>
          </a:endParaRPr>
        </a:p>
      </dgm:t>
    </dgm:pt>
    <dgm:pt modelId="{366FA1DF-6FCC-4A0E-9E38-065930915157}" type="parTrans" cxnId="{8A735F9A-4BA3-4F83-B16E-584B5BA93F2F}">
      <dgm:prSet/>
      <dgm:spPr/>
      <dgm:t>
        <a:bodyPr/>
        <a:lstStyle/>
        <a:p>
          <a:endParaRPr lang="en-US"/>
        </a:p>
      </dgm:t>
    </dgm:pt>
    <dgm:pt modelId="{C2762B1D-0C09-478A-8D3D-712522587044}" type="sibTrans" cxnId="{8A735F9A-4BA3-4F83-B16E-584B5BA93F2F}">
      <dgm:prSet/>
      <dgm:spPr/>
      <dgm:t>
        <a:bodyPr/>
        <a:lstStyle/>
        <a:p>
          <a:endParaRPr lang="en-US"/>
        </a:p>
      </dgm:t>
    </dgm:pt>
    <dgm:pt modelId="{30C13BB6-BE62-4878-A8EB-E3F2D1EAEA52}">
      <dgm:prSet/>
      <dgm:spPr/>
      <dgm:t>
        <a:bodyPr/>
        <a:lstStyle/>
        <a:p>
          <a:r>
            <a:rPr lang="en-GB" b="1">
              <a:solidFill>
                <a:srgbClr val="C00000"/>
              </a:solidFill>
              <a:latin typeface="Arial"/>
              <a:ea typeface="Times New Roman" panose="02020603050405020304" pitchFamily="18" charset="0"/>
              <a:cs typeface="Arial"/>
            </a:rPr>
            <a:t>Intermediate (practice): 13 weeks of support with a facilitator </a:t>
          </a:r>
          <a:endParaRPr lang="en-GB" b="1" dirty="0">
            <a:solidFill>
              <a:srgbClr val="C00000"/>
            </a:solidFill>
            <a:latin typeface="Arial"/>
            <a:ea typeface="Times New Roman" panose="02020603050405020304" pitchFamily="18" charset="0"/>
            <a:cs typeface="Arial"/>
          </a:endParaRPr>
        </a:p>
      </dgm:t>
    </dgm:pt>
    <dgm:pt modelId="{01291FCA-910B-4AA4-9606-2D779BD1814C}" type="parTrans" cxnId="{E9F64B01-FE5B-4B1D-96CD-2584849DD39E}">
      <dgm:prSet/>
      <dgm:spPr/>
      <dgm:t>
        <a:bodyPr/>
        <a:lstStyle/>
        <a:p>
          <a:endParaRPr lang="en-US"/>
        </a:p>
      </dgm:t>
    </dgm:pt>
    <dgm:pt modelId="{F503551F-F840-4802-A9A4-95D4A9A5DFBF}" type="sibTrans" cxnId="{E9F64B01-FE5B-4B1D-96CD-2584849DD39E}">
      <dgm:prSet/>
      <dgm:spPr/>
      <dgm:t>
        <a:bodyPr/>
        <a:lstStyle/>
        <a:p>
          <a:endParaRPr lang="en-US"/>
        </a:p>
      </dgm:t>
    </dgm:pt>
    <dgm:pt modelId="{12BB2A90-D6E8-42C1-84D7-2F5085E27AC2}">
      <dgm:prSet/>
      <dgm:spPr/>
      <dgm:t>
        <a:bodyPr/>
        <a:lstStyle/>
        <a:p>
          <a:r>
            <a:rPr lang="en-GB">
              <a:latin typeface="Arial"/>
              <a:ea typeface="Times New Roman" panose="02020603050405020304" pitchFamily="18" charset="0"/>
              <a:cs typeface="Arial"/>
            </a:rPr>
            <a:t>Intermediate (PCN): </a:t>
          </a:r>
          <a:r>
            <a:rPr lang="en-GB">
              <a:latin typeface="Arial"/>
              <a:cs typeface="Arial"/>
            </a:rPr>
            <a:t>12 half-day sessions over a flexible time period</a:t>
          </a:r>
          <a:endParaRPr lang="en-GB" dirty="0">
            <a:latin typeface="Arial"/>
            <a:ea typeface="Times New Roman" panose="02020603050405020304" pitchFamily="18" charset="0"/>
            <a:cs typeface="Arial"/>
          </a:endParaRPr>
        </a:p>
      </dgm:t>
    </dgm:pt>
    <dgm:pt modelId="{F48C82AE-7745-47E5-BB2B-0DC75C3CCB50}" type="parTrans" cxnId="{266A5887-9CBB-40E8-9824-A92F9AA95286}">
      <dgm:prSet/>
      <dgm:spPr/>
      <dgm:t>
        <a:bodyPr/>
        <a:lstStyle/>
        <a:p>
          <a:endParaRPr lang="en-US"/>
        </a:p>
      </dgm:t>
    </dgm:pt>
    <dgm:pt modelId="{8839B34C-E48F-4113-A3FC-C5CA5711CF53}" type="sibTrans" cxnId="{266A5887-9CBB-40E8-9824-A92F9AA95286}">
      <dgm:prSet/>
      <dgm:spPr/>
      <dgm:t>
        <a:bodyPr/>
        <a:lstStyle/>
        <a:p>
          <a:endParaRPr lang="en-US"/>
        </a:p>
      </dgm:t>
    </dgm:pt>
    <dgm:pt modelId="{FB4F2DCA-D13E-4DC5-8002-2422991125B2}">
      <dgm:prSet/>
      <dgm:spPr/>
      <dgm:t>
        <a:bodyPr/>
        <a:lstStyle/>
        <a:p>
          <a:r>
            <a:rPr lang="en-GB" b="1">
              <a:solidFill>
                <a:srgbClr val="C00000"/>
              </a:solidFill>
              <a:latin typeface="Arial"/>
              <a:ea typeface="Times New Roman" panose="02020603050405020304" pitchFamily="18" charset="0"/>
              <a:cs typeface="Arial"/>
            </a:rPr>
            <a:t>Intensive: 26 weeks of support with a facilitator </a:t>
          </a:r>
          <a:endParaRPr lang="en-GB" b="1" dirty="0">
            <a:solidFill>
              <a:srgbClr val="C00000"/>
            </a:solidFill>
            <a:ea typeface="Times New Roman" panose="02020603050405020304" pitchFamily="18" charset="0"/>
          </a:endParaRPr>
        </a:p>
      </dgm:t>
    </dgm:pt>
    <dgm:pt modelId="{86A6DD76-61A0-44D9-B22F-1F71EA67566F}" type="parTrans" cxnId="{76F7F871-6951-4FDF-9195-74E29BE34C8C}">
      <dgm:prSet/>
      <dgm:spPr/>
      <dgm:t>
        <a:bodyPr/>
        <a:lstStyle/>
        <a:p>
          <a:endParaRPr lang="en-US"/>
        </a:p>
      </dgm:t>
    </dgm:pt>
    <dgm:pt modelId="{54711776-737E-41C0-8D09-4600054850C7}" type="sibTrans" cxnId="{76F7F871-6951-4FDF-9195-74E29BE34C8C}">
      <dgm:prSet/>
      <dgm:spPr/>
      <dgm:t>
        <a:bodyPr/>
        <a:lstStyle/>
        <a:p>
          <a:endParaRPr lang="en-US"/>
        </a:p>
      </dgm:t>
    </dgm:pt>
    <dgm:pt modelId="{47E52EBE-F0AC-4DBB-AF4E-FA8DF10BD456}">
      <dgm:prSet/>
      <dgm:spPr/>
      <dgm:t>
        <a:bodyPr/>
        <a:lstStyle/>
        <a:p>
          <a:r>
            <a:rPr lang="en-GB">
              <a:latin typeface="Arial"/>
              <a:ea typeface="Times New Roman" panose="02020603050405020304" pitchFamily="18" charset="0"/>
              <a:cs typeface="Arial"/>
            </a:rPr>
            <a:t>ICSs nominate practices and PCNs for intensive and intermediate support, ideally based on a supportive conversation with the practice to assess their needs using the ‘support level framework’ (SLF)</a:t>
          </a:r>
          <a:endParaRPr lang="en-GB" dirty="0">
            <a:effectLst/>
            <a:latin typeface="Arial"/>
            <a:ea typeface="Times New Roman" panose="02020603050405020304" pitchFamily="18" charset="0"/>
            <a:cs typeface="Arial"/>
          </a:endParaRPr>
        </a:p>
      </dgm:t>
    </dgm:pt>
    <dgm:pt modelId="{7D170DF2-3FF1-4FB1-BDC5-8A5C271A5025}" type="parTrans" cxnId="{73FFC1B7-BEAD-4147-A4BE-16BDBAF74800}">
      <dgm:prSet/>
      <dgm:spPr/>
      <dgm:t>
        <a:bodyPr/>
        <a:lstStyle/>
        <a:p>
          <a:endParaRPr lang="en-US"/>
        </a:p>
      </dgm:t>
    </dgm:pt>
    <dgm:pt modelId="{78D6D45C-1B38-48E4-A70B-2E480B6854BF}" type="sibTrans" cxnId="{73FFC1B7-BEAD-4147-A4BE-16BDBAF74800}">
      <dgm:prSet/>
      <dgm:spPr/>
      <dgm:t>
        <a:bodyPr/>
        <a:lstStyle/>
        <a:p>
          <a:endParaRPr lang="en-US"/>
        </a:p>
      </dgm:t>
    </dgm:pt>
    <dgm:pt modelId="{94CD956E-8A5B-4DFC-899D-D4BA6BAF7C52}">
      <dgm:prSet phldrT="[Text]"/>
      <dgm:spPr/>
      <dgm:t>
        <a:bodyPr/>
        <a:lstStyle/>
        <a:p>
          <a:r>
            <a:rPr lang="en-US" dirty="0"/>
            <a:t>Signposting and access to local and national additional QI training</a:t>
          </a:r>
        </a:p>
      </dgm:t>
    </dgm:pt>
    <dgm:pt modelId="{7DF187B7-52C2-4AEC-B527-32EDB8365A31}" type="parTrans" cxnId="{63DD8917-0904-4154-9C40-DF64B44C5DB0}">
      <dgm:prSet/>
      <dgm:spPr/>
      <dgm:t>
        <a:bodyPr/>
        <a:lstStyle/>
        <a:p>
          <a:endParaRPr lang="en-US"/>
        </a:p>
      </dgm:t>
    </dgm:pt>
    <dgm:pt modelId="{82516C55-05C4-4CAE-AE7A-9C8911F840AE}" type="sibTrans" cxnId="{63DD8917-0904-4154-9C40-DF64B44C5DB0}">
      <dgm:prSet/>
      <dgm:spPr/>
      <dgm:t>
        <a:bodyPr/>
        <a:lstStyle/>
        <a:p>
          <a:endParaRPr lang="en-US"/>
        </a:p>
      </dgm:t>
    </dgm:pt>
    <dgm:pt modelId="{334D9893-4FB7-4C24-83F9-4F3C16949F07}">
      <dgm:prSet phldrT="[Text]"/>
      <dgm:spPr/>
      <dgm:t>
        <a:bodyPr/>
        <a:lstStyle/>
        <a:p>
          <a:r>
            <a:rPr lang="en-US" dirty="0"/>
            <a:t>Access to QI mentoring for staff working in Primary Care, that support could help with:</a:t>
          </a:r>
        </a:p>
      </dgm:t>
    </dgm:pt>
    <dgm:pt modelId="{89968A24-3F13-4AA7-A9F3-950048E5BBAA}" type="parTrans" cxnId="{C23BAD54-0D27-443A-8F85-6CF5B26E7331}">
      <dgm:prSet/>
      <dgm:spPr/>
      <dgm:t>
        <a:bodyPr/>
        <a:lstStyle/>
        <a:p>
          <a:endParaRPr lang="en-US"/>
        </a:p>
      </dgm:t>
    </dgm:pt>
    <dgm:pt modelId="{5342BB0D-8BB6-4D97-B363-C1A6A6FC62C9}" type="sibTrans" cxnId="{C23BAD54-0D27-443A-8F85-6CF5B26E7331}">
      <dgm:prSet/>
      <dgm:spPr/>
      <dgm:t>
        <a:bodyPr/>
        <a:lstStyle/>
        <a:p>
          <a:endParaRPr lang="en-US"/>
        </a:p>
      </dgm:t>
    </dgm:pt>
    <dgm:pt modelId="{42A39DE8-4DB5-4806-B464-AA79A9E2E53D}">
      <dgm:prSet phldrT="[Text]"/>
      <dgm:spPr/>
      <dgm:t>
        <a:bodyPr/>
        <a:lstStyle/>
        <a:p>
          <a:r>
            <a:rPr lang="en-US" dirty="0"/>
            <a:t>Guiding you to lead change and embed an improvement culture</a:t>
          </a:r>
        </a:p>
      </dgm:t>
    </dgm:pt>
    <dgm:pt modelId="{858B1614-3E82-46EF-AAE6-F711E605901B}" type="parTrans" cxnId="{68D638E2-5E2D-4FA2-A102-D3F32F2A1BCC}">
      <dgm:prSet/>
      <dgm:spPr/>
      <dgm:t>
        <a:bodyPr/>
        <a:lstStyle/>
        <a:p>
          <a:endParaRPr lang="en-US"/>
        </a:p>
      </dgm:t>
    </dgm:pt>
    <dgm:pt modelId="{9AF7B9C6-7EC5-46C5-BE12-D58979BDCC28}" type="sibTrans" cxnId="{68D638E2-5E2D-4FA2-A102-D3F32F2A1BCC}">
      <dgm:prSet/>
      <dgm:spPr/>
      <dgm:t>
        <a:bodyPr/>
        <a:lstStyle/>
        <a:p>
          <a:endParaRPr lang="en-US"/>
        </a:p>
      </dgm:t>
    </dgm:pt>
    <dgm:pt modelId="{E2B6077D-42F5-45EC-8102-7FD4501912A9}">
      <dgm:prSet phldrT="[Text]"/>
      <dgm:spPr/>
      <dgm:t>
        <a:bodyPr/>
        <a:lstStyle/>
        <a:p>
          <a:r>
            <a:rPr lang="en-US" dirty="0"/>
            <a:t>Advice on undertaking a QI project</a:t>
          </a:r>
        </a:p>
      </dgm:t>
    </dgm:pt>
    <dgm:pt modelId="{5FC08846-A173-45CD-A138-1467D959A002}" type="parTrans" cxnId="{14DE996D-DAA6-4639-AA36-9767318148EB}">
      <dgm:prSet/>
      <dgm:spPr/>
      <dgm:t>
        <a:bodyPr/>
        <a:lstStyle/>
        <a:p>
          <a:endParaRPr lang="en-US"/>
        </a:p>
      </dgm:t>
    </dgm:pt>
    <dgm:pt modelId="{5F3B655B-D09D-44ED-9F79-756977988DCE}" type="sibTrans" cxnId="{14DE996D-DAA6-4639-AA36-9767318148EB}">
      <dgm:prSet/>
      <dgm:spPr/>
      <dgm:t>
        <a:bodyPr/>
        <a:lstStyle/>
        <a:p>
          <a:endParaRPr lang="en-US"/>
        </a:p>
      </dgm:t>
    </dgm:pt>
    <dgm:pt modelId="{6743FF81-2D55-4186-BDED-D8CB9D67B9E7}">
      <dgm:prSet phldrT="[Text]"/>
      <dgm:spPr/>
      <dgm:t>
        <a:bodyPr/>
        <a:lstStyle/>
        <a:p>
          <a:r>
            <a:rPr lang="en-US" dirty="0"/>
            <a:t>Support in sharing the learning from improvement work</a:t>
          </a:r>
        </a:p>
      </dgm:t>
    </dgm:pt>
    <dgm:pt modelId="{AE85506F-6007-4CC7-850D-D553C20E2D1F}" type="parTrans" cxnId="{F54AB0EB-062E-4C56-AF54-008850DDCFF8}">
      <dgm:prSet/>
      <dgm:spPr/>
      <dgm:t>
        <a:bodyPr/>
        <a:lstStyle/>
        <a:p>
          <a:endParaRPr lang="en-US"/>
        </a:p>
      </dgm:t>
    </dgm:pt>
    <dgm:pt modelId="{4B089566-2C7E-4223-9E6A-9F8FAD8504BA}" type="sibTrans" cxnId="{F54AB0EB-062E-4C56-AF54-008850DDCFF8}">
      <dgm:prSet/>
      <dgm:spPr/>
      <dgm:t>
        <a:bodyPr/>
        <a:lstStyle/>
        <a:p>
          <a:endParaRPr lang="en-US"/>
        </a:p>
      </dgm:t>
    </dgm:pt>
    <dgm:pt modelId="{C2442B1D-3881-48AE-A975-5CABF2B6B732}">
      <dgm:prSet/>
      <dgm:spPr/>
      <dgm:t>
        <a:bodyPr/>
        <a:lstStyle/>
        <a:p>
          <a:r>
            <a:rPr lang="en-US" dirty="0"/>
            <a:t>National NHS Improvement links</a:t>
          </a:r>
        </a:p>
      </dgm:t>
    </dgm:pt>
    <dgm:pt modelId="{BD6E5C27-6170-462B-BB1E-59539F5556D5}" type="parTrans" cxnId="{3A8C9C4C-AA48-42A2-8374-8A05D0248E9E}">
      <dgm:prSet/>
      <dgm:spPr/>
      <dgm:t>
        <a:bodyPr/>
        <a:lstStyle/>
        <a:p>
          <a:endParaRPr lang="en-US"/>
        </a:p>
      </dgm:t>
    </dgm:pt>
    <dgm:pt modelId="{FFD1ADEF-ABD4-4043-A8E4-282AB53A1BDD}" type="sibTrans" cxnId="{3A8C9C4C-AA48-42A2-8374-8A05D0248E9E}">
      <dgm:prSet/>
      <dgm:spPr/>
      <dgm:t>
        <a:bodyPr/>
        <a:lstStyle/>
        <a:p>
          <a:endParaRPr lang="en-US"/>
        </a:p>
      </dgm:t>
    </dgm:pt>
    <dgm:pt modelId="{2DB724E4-B5CE-4198-9498-60DF914FD6D5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4"/>
            </a:rPr>
            <a:t>NHS England » Improvement Capability Building and Delivery team</a:t>
          </a:r>
          <a:endParaRPr lang="en-US" dirty="0"/>
        </a:p>
      </dgm:t>
    </dgm:pt>
    <dgm:pt modelId="{5F2FB2E6-1888-4D12-8D27-461E91EFFFE1}" type="parTrans" cxnId="{8407D14F-C391-4E18-AA21-18B868E9D94A}">
      <dgm:prSet/>
      <dgm:spPr/>
      <dgm:t>
        <a:bodyPr/>
        <a:lstStyle/>
        <a:p>
          <a:endParaRPr lang="en-US"/>
        </a:p>
      </dgm:t>
    </dgm:pt>
    <dgm:pt modelId="{86A9B67B-C568-42E6-B545-7433013E0744}" type="sibTrans" cxnId="{8407D14F-C391-4E18-AA21-18B868E9D94A}">
      <dgm:prSet/>
      <dgm:spPr/>
      <dgm:t>
        <a:bodyPr/>
        <a:lstStyle/>
        <a:p>
          <a:endParaRPr lang="en-US"/>
        </a:p>
      </dgm:t>
    </dgm:pt>
    <dgm:pt modelId="{65D10B98-CE40-4B4F-8C57-455C5537B844}">
      <dgm:prSet/>
      <dgm:spPr/>
      <dgm:t>
        <a:bodyPr/>
        <a:lstStyle/>
        <a:p>
          <a:r>
            <a:rPr lang="en-US" dirty="0"/>
            <a:t>Collaboration Platform</a:t>
          </a:r>
        </a:p>
      </dgm:t>
    </dgm:pt>
    <dgm:pt modelId="{14272C0A-A36E-4A30-8FC3-3B338117A4E8}" type="parTrans" cxnId="{7E044941-B7C6-4E0E-A996-2C6D8C7FB259}">
      <dgm:prSet/>
      <dgm:spPr/>
      <dgm:t>
        <a:bodyPr/>
        <a:lstStyle/>
        <a:p>
          <a:endParaRPr lang="en-US"/>
        </a:p>
      </dgm:t>
    </dgm:pt>
    <dgm:pt modelId="{FD7A5B3A-13B2-49D3-AD0D-92C0FA44A2E5}" type="sibTrans" cxnId="{7E044941-B7C6-4E0E-A996-2C6D8C7FB259}">
      <dgm:prSet/>
      <dgm:spPr/>
      <dgm:t>
        <a:bodyPr/>
        <a:lstStyle/>
        <a:p>
          <a:endParaRPr lang="en-US"/>
        </a:p>
      </dgm:t>
    </dgm:pt>
    <dgm:pt modelId="{EE6091C2-FBD0-403A-A423-5E30F4ABEE06}">
      <dgm:prSet/>
      <dgm:spPr/>
      <dgm:t>
        <a:bodyPr/>
        <a:lstStyle/>
        <a:p>
          <a:r>
            <a:rPr lang="en-GB" dirty="0" err="1">
              <a:hlinkClick xmlns:r="http://schemas.openxmlformats.org/officeDocument/2006/relationships" r:id="rId5"/>
            </a:rPr>
            <a:t>FutureNHS</a:t>
          </a:r>
          <a:r>
            <a:rPr lang="en-GB" dirty="0">
              <a:hlinkClick xmlns:r="http://schemas.openxmlformats.org/officeDocument/2006/relationships" r:id="rId5"/>
            </a:rPr>
            <a:t> Collaboration Platform - </a:t>
          </a:r>
          <a:r>
            <a:rPr lang="en-GB" dirty="0" err="1">
              <a:hlinkClick xmlns:r="http://schemas.openxmlformats.org/officeDocument/2006/relationships" r:id="rId5"/>
            </a:rPr>
            <a:t>FutureNHS</a:t>
          </a:r>
          <a:r>
            <a:rPr lang="en-GB" dirty="0">
              <a:hlinkClick xmlns:r="http://schemas.openxmlformats.org/officeDocument/2006/relationships" r:id="rId5"/>
            </a:rPr>
            <a:t> Collaboration Platform</a:t>
          </a:r>
          <a:endParaRPr lang="en-US" dirty="0"/>
        </a:p>
      </dgm:t>
    </dgm:pt>
    <dgm:pt modelId="{6137B8BF-AF0F-4E93-B4DB-75AFA806A848}" type="parTrans" cxnId="{317410D0-6C37-4A87-9E6A-245DB2351D1C}">
      <dgm:prSet/>
      <dgm:spPr/>
      <dgm:t>
        <a:bodyPr/>
        <a:lstStyle/>
        <a:p>
          <a:endParaRPr lang="en-US"/>
        </a:p>
      </dgm:t>
    </dgm:pt>
    <dgm:pt modelId="{EA69BBC6-0CD5-4137-8778-6CDADEFDE62F}" type="sibTrans" cxnId="{317410D0-6C37-4A87-9E6A-245DB2351D1C}">
      <dgm:prSet/>
      <dgm:spPr/>
      <dgm:t>
        <a:bodyPr/>
        <a:lstStyle/>
        <a:p>
          <a:endParaRPr lang="en-US"/>
        </a:p>
      </dgm:t>
    </dgm:pt>
    <dgm:pt modelId="{3DD9B1FE-DB1C-4EEC-A8DF-B5AE00E65458}">
      <dgm:prSet/>
      <dgm:spPr/>
      <dgm:t>
        <a:bodyPr/>
        <a:lstStyle/>
        <a:p>
          <a:r>
            <a:rPr lang="en-US" dirty="0"/>
            <a:t>Intro to QI in Primary Care</a:t>
          </a:r>
        </a:p>
      </dgm:t>
    </dgm:pt>
    <dgm:pt modelId="{7C44A150-1E2E-492E-ADC6-F5776C1A9822}" type="parTrans" cxnId="{731EF8E9-7EF4-471C-A8F9-0A27D083D6B3}">
      <dgm:prSet/>
      <dgm:spPr/>
      <dgm:t>
        <a:bodyPr/>
        <a:lstStyle/>
        <a:p>
          <a:endParaRPr lang="en-US"/>
        </a:p>
      </dgm:t>
    </dgm:pt>
    <dgm:pt modelId="{BA79F8B6-7958-4F93-8124-5F163F6B2F8B}" type="sibTrans" cxnId="{731EF8E9-7EF4-471C-A8F9-0A27D083D6B3}">
      <dgm:prSet/>
      <dgm:spPr/>
      <dgm:t>
        <a:bodyPr/>
        <a:lstStyle/>
        <a:p>
          <a:endParaRPr lang="en-US"/>
        </a:p>
      </dgm:t>
    </dgm:pt>
    <dgm:pt modelId="{EE28B84C-9804-4714-B01A-3A4B5C01358C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6"/>
            </a:rPr>
            <a:t>an-introduction-to-quality-improvement-in-general-practice.pdf (england.nhs.uk)</a:t>
          </a:r>
          <a:endParaRPr lang="en-US" dirty="0"/>
        </a:p>
      </dgm:t>
    </dgm:pt>
    <dgm:pt modelId="{875E3F96-469B-42BA-A124-D138FBDD8B6E}" type="parTrans" cxnId="{47B50F7A-0E69-4288-A86D-A04EF909CFAB}">
      <dgm:prSet/>
      <dgm:spPr/>
      <dgm:t>
        <a:bodyPr/>
        <a:lstStyle/>
        <a:p>
          <a:endParaRPr lang="en-US"/>
        </a:p>
      </dgm:t>
    </dgm:pt>
    <dgm:pt modelId="{8E85594D-AEBA-49D0-BDE8-C06AD1BCA1AE}" type="sibTrans" cxnId="{47B50F7A-0E69-4288-A86D-A04EF909CFAB}">
      <dgm:prSet/>
      <dgm:spPr/>
      <dgm:t>
        <a:bodyPr/>
        <a:lstStyle/>
        <a:p>
          <a:endParaRPr lang="en-US"/>
        </a:p>
      </dgm:t>
    </dgm:pt>
    <dgm:pt modelId="{C840E865-0CF3-4DA2-A205-5E520B53ECCE}">
      <dgm:prSet/>
      <dgm:spPr/>
      <dgm:t>
        <a:bodyPr/>
        <a:lstStyle/>
        <a:p>
          <a:r>
            <a:rPr lang="en-US" dirty="0"/>
            <a:t>Quality Improvement in Primary Care (NHS  Education for Scotland)</a:t>
          </a:r>
        </a:p>
      </dgm:t>
    </dgm:pt>
    <dgm:pt modelId="{B918506B-3D0D-479F-A648-080EBD5C596F}" type="parTrans" cxnId="{6E4EE8D0-8EC5-4D38-9513-5864248297D1}">
      <dgm:prSet/>
      <dgm:spPr/>
      <dgm:t>
        <a:bodyPr/>
        <a:lstStyle/>
        <a:p>
          <a:endParaRPr lang="en-US"/>
        </a:p>
      </dgm:t>
    </dgm:pt>
    <dgm:pt modelId="{D80ED40F-47CE-4B87-BE09-991DD8CE3CDA}" type="sibTrans" cxnId="{6E4EE8D0-8EC5-4D38-9513-5864248297D1}">
      <dgm:prSet/>
      <dgm:spPr/>
      <dgm:t>
        <a:bodyPr/>
        <a:lstStyle/>
        <a:p>
          <a:endParaRPr lang="en-US"/>
        </a:p>
      </dgm:t>
    </dgm:pt>
    <dgm:pt modelId="{BB99239A-80ED-46E8-A27B-7509E24FF8AC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7"/>
            </a:rPr>
            <a:t>f9017f44-b49f-44e0-a07f-4bdfe55126aa_Quality Improvement in Primary Care_FINAL_Sep20.pdf (windows.net)</a:t>
          </a:r>
          <a:endParaRPr lang="en-US" dirty="0"/>
        </a:p>
      </dgm:t>
    </dgm:pt>
    <dgm:pt modelId="{96E6F769-2855-4E3C-8B42-8805B8BCC009}" type="parTrans" cxnId="{AA31E12E-4F00-477E-A16B-97D26FC05A0F}">
      <dgm:prSet/>
      <dgm:spPr/>
      <dgm:t>
        <a:bodyPr/>
        <a:lstStyle/>
        <a:p>
          <a:endParaRPr lang="en-US"/>
        </a:p>
      </dgm:t>
    </dgm:pt>
    <dgm:pt modelId="{C5223D75-3D2D-45E7-AB4E-3FCD2F422FD5}" type="sibTrans" cxnId="{AA31E12E-4F00-477E-A16B-97D26FC05A0F}">
      <dgm:prSet/>
      <dgm:spPr/>
      <dgm:t>
        <a:bodyPr/>
        <a:lstStyle/>
        <a:p>
          <a:endParaRPr lang="en-US"/>
        </a:p>
      </dgm:t>
    </dgm:pt>
    <dgm:pt modelId="{24892DBC-12AA-4B02-96E9-358CB6FF6AE5}" type="pres">
      <dgm:prSet presAssocID="{7B533F45-8D29-4CC7-857B-4B904D044956}" presName="diagram" presStyleCnt="0">
        <dgm:presLayoutVars>
          <dgm:dir/>
          <dgm:resizeHandles val="exact"/>
        </dgm:presLayoutVars>
      </dgm:prSet>
      <dgm:spPr/>
    </dgm:pt>
    <dgm:pt modelId="{E34BFE55-8055-4937-A29F-0CF605CD8887}" type="pres">
      <dgm:prSet presAssocID="{5644F308-775F-481F-8427-CCAA3C816E2E}" presName="node" presStyleLbl="node1" presStyleIdx="0" presStyleCnt="4">
        <dgm:presLayoutVars>
          <dgm:bulletEnabled val="1"/>
        </dgm:presLayoutVars>
      </dgm:prSet>
      <dgm:spPr/>
    </dgm:pt>
    <dgm:pt modelId="{BB08646D-361E-40DF-ACFB-B6EE2953CA14}" type="pres">
      <dgm:prSet presAssocID="{3123BEB7-7806-4060-A59D-33C4F6EAE773}" presName="sibTrans" presStyleCnt="0"/>
      <dgm:spPr/>
    </dgm:pt>
    <dgm:pt modelId="{1AC1AC18-2E27-403B-B5CB-D56D37BC5167}" type="pres">
      <dgm:prSet presAssocID="{7F6EE2E5-900B-408C-80DC-36B5B39456CA}" presName="node" presStyleLbl="node1" presStyleIdx="1" presStyleCnt="4">
        <dgm:presLayoutVars>
          <dgm:bulletEnabled val="1"/>
        </dgm:presLayoutVars>
      </dgm:prSet>
      <dgm:spPr/>
    </dgm:pt>
    <dgm:pt modelId="{D9FBB2AE-4E6F-4A28-95C1-C61BBD22CB11}" type="pres">
      <dgm:prSet presAssocID="{CBD8FC9A-6395-42CE-9323-408FB2D3233D}" presName="sibTrans" presStyleCnt="0"/>
      <dgm:spPr/>
    </dgm:pt>
    <dgm:pt modelId="{B969CA61-DEA4-443A-AAF6-4137C0877A98}" type="pres">
      <dgm:prSet presAssocID="{ED0FCD73-B246-4A9F-B297-8E5D575E2197}" presName="node" presStyleLbl="node1" presStyleIdx="2" presStyleCnt="4">
        <dgm:presLayoutVars>
          <dgm:bulletEnabled val="1"/>
        </dgm:presLayoutVars>
      </dgm:prSet>
      <dgm:spPr/>
    </dgm:pt>
    <dgm:pt modelId="{851A6143-4607-4EED-9202-C4BE839B6590}" type="pres">
      <dgm:prSet presAssocID="{0E4D710A-41C0-41FE-8ABD-7CBC89262644}" presName="sibTrans" presStyleCnt="0"/>
      <dgm:spPr/>
    </dgm:pt>
    <dgm:pt modelId="{CA5BC4AE-13A0-4D41-A69B-AAAA922B7040}" type="pres">
      <dgm:prSet presAssocID="{34B74E26-0914-482C-993F-94FF2ADC4D3C}" presName="node" presStyleLbl="node1" presStyleIdx="3" presStyleCnt="4">
        <dgm:presLayoutVars>
          <dgm:bulletEnabled val="1"/>
        </dgm:presLayoutVars>
      </dgm:prSet>
      <dgm:spPr/>
    </dgm:pt>
  </dgm:ptLst>
  <dgm:cxnLst>
    <dgm:cxn modelId="{E9F64B01-FE5B-4B1D-96CD-2584849DD39E}" srcId="{37E33223-EAC3-4559-BF39-33C667FDA454}" destId="{30C13BB6-BE62-4878-A8EB-E3F2D1EAEA52}" srcOrd="0" destOrd="0" parTransId="{01291FCA-910B-4AA4-9606-2D779BD1814C}" sibTransId="{F503551F-F840-4802-A9A4-95D4A9A5DFBF}"/>
    <dgm:cxn modelId="{1CA50A02-27B9-446B-A919-BE85D98A0916}" type="presOf" srcId="{34B74E26-0914-482C-993F-94FF2ADC4D3C}" destId="{CA5BC4AE-13A0-4D41-A69B-AAAA922B7040}" srcOrd="0" destOrd="0" presId="urn:microsoft.com/office/officeart/2005/8/layout/default"/>
    <dgm:cxn modelId="{84283F04-0696-4972-873C-4E016BC2A6CD}" type="presOf" srcId="{BB99239A-80ED-46E8-A27B-7509E24FF8AC}" destId="{B969CA61-DEA4-443A-AAF6-4137C0877A98}" srcOrd="0" destOrd="13" presId="urn:microsoft.com/office/officeart/2005/8/layout/default"/>
    <dgm:cxn modelId="{6DC4170C-D8F9-4EBB-9B80-8E1A116F20FC}" srcId="{9430FBA6-BEC6-4FFE-91BE-36A5EBC1B72D}" destId="{654CD5FA-6740-4F94-9C30-5E8620433CBB}" srcOrd="0" destOrd="0" parTransId="{A58E7F27-8141-4D8D-9C58-E8D56417A256}" sibTransId="{A087D559-2C94-4CBF-956E-98D1B4C1DA71}"/>
    <dgm:cxn modelId="{E412830D-2D08-4D73-925A-5C919CA94060}" srcId="{148CD440-3296-491C-A674-700BDDCE61D6}" destId="{E51252A3-72BF-41DD-BE9E-9AEA4BC4C71E}" srcOrd="1" destOrd="0" parTransId="{8C3A53D8-2FA5-4F9E-8691-37933057AA7F}" sibTransId="{9B20F8D7-0B31-4562-85EF-256B4C96A1EF}"/>
    <dgm:cxn modelId="{63DD8917-0904-4154-9C40-DF64B44C5DB0}" srcId="{5644F308-775F-481F-8427-CCAA3C816E2E}" destId="{94CD956E-8A5B-4DFC-899D-D4BA6BAF7C52}" srcOrd="1" destOrd="0" parTransId="{7DF187B7-52C2-4AEC-B527-32EDB8365A31}" sibTransId="{82516C55-05C4-4CAE-AE7A-9C8911F840AE}"/>
    <dgm:cxn modelId="{0B03011B-DB6B-48EC-BF7C-A6C6FA7E4153}" type="presOf" srcId="{E2B6077D-42F5-45EC-8102-7FD4501912A9}" destId="{E34BFE55-8055-4937-A29F-0CF605CD8887}" srcOrd="0" destOrd="5" presId="urn:microsoft.com/office/officeart/2005/8/layout/default"/>
    <dgm:cxn modelId="{5669AC1F-63FF-4C96-82DB-D8CFA0650C8E}" type="presOf" srcId="{22DAF654-64CF-49FE-A067-EF99BEBE2531}" destId="{B969CA61-DEA4-443A-AAF6-4137C0877A98}" srcOrd="0" destOrd="4" presId="urn:microsoft.com/office/officeart/2005/8/layout/default"/>
    <dgm:cxn modelId="{67615423-A594-4002-BEB1-D4F07355BECE}" type="presOf" srcId="{0ADC051A-165C-4D04-952E-3941D9164DCC}" destId="{CA5BC4AE-13A0-4D41-A69B-AAAA922B7040}" srcOrd="0" destOrd="5" presId="urn:microsoft.com/office/officeart/2005/8/layout/default"/>
    <dgm:cxn modelId="{15C6A529-D563-4D22-B6A3-393B10DB51AC}" srcId="{7B533F45-8D29-4CC7-857B-4B904D044956}" destId="{ED0FCD73-B246-4A9F-B297-8E5D575E2197}" srcOrd="2" destOrd="0" parTransId="{604C387E-FF57-4C1A-9E61-DED3E1E491EA}" sibTransId="{0E4D710A-41C0-41FE-8ABD-7CBC89262644}"/>
    <dgm:cxn modelId="{AA31E12E-4F00-477E-A16B-97D26FC05A0F}" srcId="{C840E865-0CF3-4DA2-A205-5E520B53ECCE}" destId="{BB99239A-80ED-46E8-A27B-7509E24FF8AC}" srcOrd="0" destOrd="0" parTransId="{96E6F769-2855-4E3C-8B42-8805B8BCC009}" sibTransId="{C5223D75-3D2D-45E7-AB4E-3FCD2F422FD5}"/>
    <dgm:cxn modelId="{BFC48B2F-D1B4-4AEC-8336-28C956D09B9C}" type="presOf" srcId="{0E5CE402-F05E-4338-B576-A34BF24A4F9D}" destId="{B969CA61-DEA4-443A-AAF6-4137C0877A98}" srcOrd="0" destOrd="5" presId="urn:microsoft.com/office/officeart/2005/8/layout/default"/>
    <dgm:cxn modelId="{1873D52F-F1DC-47B0-AE0E-01C67AD2F6F5}" srcId="{148CD440-3296-491C-A674-700BDDCE61D6}" destId="{DFE9BD0E-F57B-448D-94AC-4F10C9EF4D15}" srcOrd="0" destOrd="0" parTransId="{2178C7E8-7C4B-41D6-A770-6D5B69463DFD}" sibTransId="{B929A232-A40A-4852-9C0B-57B12DFB46C2}"/>
    <dgm:cxn modelId="{9359AA34-65E2-401F-A509-981F5B45281E}" type="presOf" srcId="{47E52EBE-F0AC-4DBB-AF4E-FA8DF10BD456}" destId="{CA5BC4AE-13A0-4D41-A69B-AAAA922B7040}" srcOrd="0" destOrd="10" presId="urn:microsoft.com/office/officeart/2005/8/layout/default"/>
    <dgm:cxn modelId="{E3BBBF37-33AE-4BDB-950F-6369A0415039}" type="presOf" srcId="{3DD9B1FE-DB1C-4EEC-A8DF-B5AE00E65458}" destId="{B969CA61-DEA4-443A-AAF6-4137C0877A98}" srcOrd="0" destOrd="10" presId="urn:microsoft.com/office/officeart/2005/8/layout/default"/>
    <dgm:cxn modelId="{E039CD39-B55F-46EC-9C4A-9534B3DF532F}" type="presOf" srcId="{EE6091C2-FBD0-403A-A423-5E30F4ABEE06}" destId="{B969CA61-DEA4-443A-AAF6-4137C0877A98}" srcOrd="0" destOrd="9" presId="urn:microsoft.com/office/officeart/2005/8/layout/default"/>
    <dgm:cxn modelId="{F360EB39-2878-4603-A298-43D7D033E2A7}" type="presOf" srcId="{5644F308-775F-481F-8427-CCAA3C816E2E}" destId="{E34BFE55-8055-4937-A29F-0CF605CD8887}" srcOrd="0" destOrd="0" presId="urn:microsoft.com/office/officeart/2005/8/layout/default"/>
    <dgm:cxn modelId="{EDD6B45C-E8B5-4E10-9D75-AB45AB8A7DCE}" srcId="{5644F308-775F-481F-8427-CCAA3C816E2E}" destId="{A593826C-E58A-48E5-A70E-D5CCD4A5C931}" srcOrd="0" destOrd="0" parTransId="{BD85DC29-A284-4285-A076-792F4698DD99}" sibTransId="{F2FA8C02-F8D2-4CDF-8199-1AA87F7222B1}"/>
    <dgm:cxn modelId="{B343205F-A5E8-4A26-8B4F-753C7C284C02}" type="presOf" srcId="{94CD956E-8A5B-4DFC-899D-D4BA6BAF7C52}" destId="{E34BFE55-8055-4937-A29F-0CF605CD8887}" srcOrd="0" destOrd="2" presId="urn:microsoft.com/office/officeart/2005/8/layout/default"/>
    <dgm:cxn modelId="{AAC67D5F-38D8-4A99-8B7E-1FB78FADC445}" srcId="{22DAF654-64CF-49FE-A067-EF99BEBE2531}" destId="{0E5CE402-F05E-4338-B576-A34BF24A4F9D}" srcOrd="0" destOrd="0" parTransId="{A6E72CE4-21E3-4C6C-8F86-638BB9A612BB}" sibTransId="{BE11A049-CCE4-40E3-81CF-B98F79A62549}"/>
    <dgm:cxn modelId="{B1299D60-F655-4FFB-856D-59D7EBDA4FE1}" type="presOf" srcId="{30C13BB6-BE62-4878-A8EB-E3F2D1EAEA52}" destId="{CA5BC4AE-13A0-4D41-A69B-AAAA922B7040}" srcOrd="0" destOrd="7" presId="urn:microsoft.com/office/officeart/2005/8/layout/default"/>
    <dgm:cxn modelId="{7E044941-B7C6-4E0E-A996-2C6D8C7FB259}" srcId="{ED0FCD73-B246-4A9F-B297-8E5D575E2197}" destId="{65D10B98-CE40-4B4F-8C57-455C5537B844}" srcOrd="3" destOrd="0" parTransId="{14272C0A-A36E-4A30-8FC3-3B338117A4E8}" sibTransId="{FD7A5B3A-13B2-49D3-AD0D-92C0FA44A2E5}"/>
    <dgm:cxn modelId="{DED4D642-A400-4475-858C-343800DFE4A7}" type="presOf" srcId="{12BB2A90-D6E8-42C1-84D7-2F5085E27AC2}" destId="{CA5BC4AE-13A0-4D41-A69B-AAAA922B7040}" srcOrd="0" destOrd="8" presId="urn:microsoft.com/office/officeart/2005/8/layout/default"/>
    <dgm:cxn modelId="{C8C08043-32B9-4492-BECE-D8DAA1258D8B}" type="presOf" srcId="{42A39DE8-4DB5-4806-B464-AA79A9E2E53D}" destId="{E34BFE55-8055-4937-A29F-0CF605CD8887}" srcOrd="0" destOrd="4" presId="urn:microsoft.com/office/officeart/2005/8/layout/default"/>
    <dgm:cxn modelId="{64F96B47-8980-4A7D-AE21-474014BEC4F1}" type="presOf" srcId="{EE28B84C-9804-4714-B01A-3A4B5C01358C}" destId="{B969CA61-DEA4-443A-AAF6-4137C0877A98}" srcOrd="0" destOrd="11" presId="urn:microsoft.com/office/officeart/2005/8/layout/default"/>
    <dgm:cxn modelId="{983E5B6A-6FED-4AC3-9B59-BBC411A35309}" type="presOf" srcId="{654CD5FA-6740-4F94-9C30-5E8620433CBB}" destId="{B969CA61-DEA4-443A-AAF6-4137C0877A98}" srcOrd="0" destOrd="2" presId="urn:microsoft.com/office/officeart/2005/8/layout/default"/>
    <dgm:cxn modelId="{288B704A-1ADE-449C-BF7A-4AA602B412F8}" type="presOf" srcId="{6743FF81-2D55-4186-BDED-D8CB9D67B9E7}" destId="{E34BFE55-8055-4937-A29F-0CF605CD8887}" srcOrd="0" destOrd="6" presId="urn:microsoft.com/office/officeart/2005/8/layout/default"/>
    <dgm:cxn modelId="{C220716C-742B-4D06-83A4-04852512467F}" type="presOf" srcId="{65D10B98-CE40-4B4F-8C57-455C5537B844}" destId="{B969CA61-DEA4-443A-AAF6-4137C0877A98}" srcOrd="0" destOrd="8" presId="urn:microsoft.com/office/officeart/2005/8/layout/default"/>
    <dgm:cxn modelId="{3A8C9C4C-AA48-42A2-8374-8A05D0248E9E}" srcId="{ED0FCD73-B246-4A9F-B297-8E5D575E2197}" destId="{C2442B1D-3881-48AE-A975-5CABF2B6B732}" srcOrd="2" destOrd="0" parTransId="{BD6E5C27-6170-462B-BB1E-59539F5556D5}" sibTransId="{FFD1ADEF-ABD4-4043-A8E4-282AB53A1BDD}"/>
    <dgm:cxn modelId="{57C54D6D-F1C2-49F1-83D1-5DE36CEBA3ED}" type="presOf" srcId="{ED0FCD73-B246-4A9F-B297-8E5D575E2197}" destId="{B969CA61-DEA4-443A-AAF6-4137C0877A98}" srcOrd="0" destOrd="0" presId="urn:microsoft.com/office/officeart/2005/8/layout/default"/>
    <dgm:cxn modelId="{14DE996D-DAA6-4639-AA36-9767318148EB}" srcId="{334D9893-4FB7-4C24-83F9-4F3C16949F07}" destId="{E2B6077D-42F5-45EC-8102-7FD4501912A9}" srcOrd="1" destOrd="0" parTransId="{5FC08846-A173-45CD-A138-1467D959A002}" sibTransId="{5F3B655B-D09D-44ED-9F79-756977988DCE}"/>
    <dgm:cxn modelId="{C26C7B4E-2386-4959-AF19-BB75A6C2D97E}" type="presOf" srcId="{9430FBA6-BEC6-4FFE-91BE-36A5EBC1B72D}" destId="{B969CA61-DEA4-443A-AAF6-4137C0877A98}" srcOrd="0" destOrd="1" presId="urn:microsoft.com/office/officeart/2005/8/layout/default"/>
    <dgm:cxn modelId="{8407D14F-C391-4E18-AA21-18B868E9D94A}" srcId="{C2442B1D-3881-48AE-A975-5CABF2B6B732}" destId="{2DB724E4-B5CE-4198-9498-60DF914FD6D5}" srcOrd="0" destOrd="0" parTransId="{5F2FB2E6-1888-4D12-8D27-461E91EFFFE1}" sibTransId="{86A9B67B-C568-42E6-B545-7433013E0744}"/>
    <dgm:cxn modelId="{76F7F871-6951-4FDF-9195-74E29BE34C8C}" srcId="{37E33223-EAC3-4559-BF39-33C667FDA454}" destId="{FB4F2DCA-D13E-4DC5-8002-2422991125B2}" srcOrd="2" destOrd="0" parTransId="{86A6DD76-61A0-44D9-B22F-1F71EA67566F}" sibTransId="{54711776-737E-41C0-8D09-4600054850C7}"/>
    <dgm:cxn modelId="{C23BAD54-0D27-443A-8F85-6CF5B26E7331}" srcId="{5644F308-775F-481F-8427-CCAA3C816E2E}" destId="{334D9893-4FB7-4C24-83F9-4F3C16949F07}" srcOrd="2" destOrd="0" parTransId="{89968A24-3F13-4AA7-A9F3-950048E5BBAA}" sibTransId="{5342BB0D-8BB6-4D97-B363-C1A6A6FC62C9}"/>
    <dgm:cxn modelId="{42780976-CD27-4984-8311-BC37611F859A}" type="presOf" srcId="{334D9893-4FB7-4C24-83F9-4F3C16949F07}" destId="{E34BFE55-8055-4937-A29F-0CF605CD8887}" srcOrd="0" destOrd="3" presId="urn:microsoft.com/office/officeart/2005/8/layout/default"/>
    <dgm:cxn modelId="{D06B8F76-A7D4-4DA4-8BFA-405EC4758198}" type="presOf" srcId="{C2442B1D-3881-48AE-A975-5CABF2B6B732}" destId="{B969CA61-DEA4-443A-AAF6-4137C0877A98}" srcOrd="0" destOrd="6" presId="urn:microsoft.com/office/officeart/2005/8/layout/default"/>
    <dgm:cxn modelId="{06DA9059-575A-4B2D-8B83-276C9A8A9D48}" srcId="{ED0FCD73-B246-4A9F-B297-8E5D575E2197}" destId="{9430FBA6-BEC6-4FFE-91BE-36A5EBC1B72D}" srcOrd="0" destOrd="0" parTransId="{7FF29858-C3E8-46AF-AA85-796A7F579DA2}" sibTransId="{DBBC3FCC-94B4-46C3-A8CD-F4D05D6AE587}"/>
    <dgm:cxn modelId="{EBBCCB79-91AC-40F0-9421-B9D36219F5F8}" type="presOf" srcId="{DFE9BD0E-F57B-448D-94AC-4F10C9EF4D15}" destId="{CA5BC4AE-13A0-4D41-A69B-AAAA922B7040}" srcOrd="0" destOrd="2" presId="urn:microsoft.com/office/officeart/2005/8/layout/default"/>
    <dgm:cxn modelId="{47B50F7A-0E69-4288-A86D-A04EF909CFAB}" srcId="{3DD9B1FE-DB1C-4EEC-A8DF-B5AE00E65458}" destId="{EE28B84C-9804-4714-B01A-3A4B5C01358C}" srcOrd="0" destOrd="0" parTransId="{875E3F96-469B-42BA-A124-D138FBDD8B6E}" sibTransId="{8E85594D-AEBA-49D0-BDE8-C06AD1BCA1AE}"/>
    <dgm:cxn modelId="{89B57A7F-ADE6-4D73-B6AA-99A0BAFB874E}" srcId="{7B533F45-8D29-4CC7-857B-4B904D044956}" destId="{34B74E26-0914-482C-993F-94FF2ADC4D3C}" srcOrd="3" destOrd="0" parTransId="{5693F19B-6A86-4AD5-AD3A-581F9AB1AB9E}" sibTransId="{363DBEBC-81E3-4842-AC69-2CEEDE391AAF}"/>
    <dgm:cxn modelId="{C098A581-CFE9-4711-A532-7FCC5F454752}" type="presOf" srcId="{FB4F2DCA-D13E-4DC5-8002-2422991125B2}" destId="{CA5BC4AE-13A0-4D41-A69B-AAAA922B7040}" srcOrd="0" destOrd="9" presId="urn:microsoft.com/office/officeart/2005/8/layout/default"/>
    <dgm:cxn modelId="{266A5887-9CBB-40E8-9824-A92F9AA95286}" srcId="{37E33223-EAC3-4559-BF39-33C667FDA454}" destId="{12BB2A90-D6E8-42C1-84D7-2F5085E27AC2}" srcOrd="1" destOrd="0" parTransId="{F48C82AE-7745-47E5-BB2B-0DC75C3CCB50}" sibTransId="{8839B34C-E48F-4113-A3FC-C5CA5711CF53}"/>
    <dgm:cxn modelId="{81BF818D-636A-4CEC-B40B-B35BD8B66CA4}" type="presOf" srcId="{C840E865-0CF3-4DA2-A205-5E520B53ECCE}" destId="{B969CA61-DEA4-443A-AAF6-4137C0877A98}" srcOrd="0" destOrd="12" presId="urn:microsoft.com/office/officeart/2005/8/layout/default"/>
    <dgm:cxn modelId="{5EC30498-E83A-48B7-BEE9-A873F6ABF969}" type="presOf" srcId="{2DB724E4-B5CE-4198-9498-60DF914FD6D5}" destId="{B969CA61-DEA4-443A-AAF6-4137C0877A98}" srcOrd="0" destOrd="7" presId="urn:microsoft.com/office/officeart/2005/8/layout/default"/>
    <dgm:cxn modelId="{8A735F9A-4BA3-4F83-B16E-584B5BA93F2F}" srcId="{34B74E26-0914-482C-993F-94FF2ADC4D3C}" destId="{37E33223-EAC3-4559-BF39-33C667FDA454}" srcOrd="1" destOrd="0" parTransId="{366FA1DF-6FCC-4A0E-9E38-065930915157}" sibTransId="{C2762B1D-0C09-478A-8D3D-712522587044}"/>
    <dgm:cxn modelId="{9D5F27A2-2A84-4BF3-9B70-7C45B3C2078F}" srcId="{7F6EE2E5-900B-408C-80DC-36B5B39456CA}" destId="{DFBEA83D-BC4B-4B7B-8359-F64FE581D8C9}" srcOrd="0" destOrd="0" parTransId="{8B4CB1B4-AC2D-4B19-ABBA-C698D274453A}" sibTransId="{B2B6056B-5C56-4766-8FF9-5450075FFC00}"/>
    <dgm:cxn modelId="{3312ABAB-9A9D-4263-A7C1-0D44E1FCCF5E}" type="presOf" srcId="{A593826C-E58A-48E5-A70E-D5CCD4A5C931}" destId="{E34BFE55-8055-4937-A29F-0CF605CD8887}" srcOrd="0" destOrd="1" presId="urn:microsoft.com/office/officeart/2005/8/layout/default"/>
    <dgm:cxn modelId="{3D91BAAE-F190-4BB0-A415-FCC9C75A911F}" type="presOf" srcId="{7B533F45-8D29-4CC7-857B-4B904D044956}" destId="{24892DBC-12AA-4B02-96E9-358CB6FF6AE5}" srcOrd="0" destOrd="0" presId="urn:microsoft.com/office/officeart/2005/8/layout/default"/>
    <dgm:cxn modelId="{D9F257B7-6107-48E6-87F5-A334413ADDC1}" srcId="{7B533F45-8D29-4CC7-857B-4B904D044956}" destId="{5644F308-775F-481F-8427-CCAA3C816E2E}" srcOrd="0" destOrd="0" parTransId="{1D11AF1A-0210-409C-99D5-394340990368}" sibTransId="{3123BEB7-7806-4060-A59D-33C4F6EAE773}"/>
    <dgm:cxn modelId="{73FFC1B7-BEAD-4147-A4BE-16BDBAF74800}" srcId="{37E33223-EAC3-4559-BF39-33C667FDA454}" destId="{47E52EBE-F0AC-4DBB-AF4E-FA8DF10BD456}" srcOrd="3" destOrd="0" parTransId="{7D170DF2-3FF1-4FB1-BDC5-8A5C271A5025}" sibTransId="{78D6D45C-1B38-48E4-A70B-2E480B6854BF}"/>
    <dgm:cxn modelId="{2635D9BB-E6FB-4F5A-A375-88D4FB1613B6}" srcId="{9430FBA6-BEC6-4FFE-91BE-36A5EBC1B72D}" destId="{A348F6CF-BBE9-40A6-8F02-2FA545130753}" srcOrd="1" destOrd="0" parTransId="{92A31AB3-6643-4FD4-B0C0-7541EE7355A4}" sibTransId="{0E901238-8390-4C31-A8DE-CCE377FD7244}"/>
    <dgm:cxn modelId="{27B53ABE-BE4C-4706-BF1B-2DC7B8A69D37}" type="presOf" srcId="{9761448F-7EFE-4A44-A8A4-1D969371BEFA}" destId="{1AC1AC18-2E27-403B-B5CB-D56D37BC5167}" srcOrd="0" destOrd="2" presId="urn:microsoft.com/office/officeart/2005/8/layout/default"/>
    <dgm:cxn modelId="{1E32BDCE-A2B4-464F-94E3-87CAEE895CB9}" type="presOf" srcId="{148CD440-3296-491C-A674-700BDDCE61D6}" destId="{CA5BC4AE-13A0-4D41-A69B-AAAA922B7040}" srcOrd="0" destOrd="1" presId="urn:microsoft.com/office/officeart/2005/8/layout/default"/>
    <dgm:cxn modelId="{317410D0-6C37-4A87-9E6A-245DB2351D1C}" srcId="{65D10B98-CE40-4B4F-8C57-455C5537B844}" destId="{EE6091C2-FBD0-403A-A423-5E30F4ABEE06}" srcOrd="0" destOrd="0" parTransId="{6137B8BF-AF0F-4E93-B4DB-75AFA806A848}" sibTransId="{EA69BBC6-0CD5-4137-8778-6CDADEFDE62F}"/>
    <dgm:cxn modelId="{6E4EE8D0-8EC5-4D38-9513-5864248297D1}" srcId="{ED0FCD73-B246-4A9F-B297-8E5D575E2197}" destId="{C840E865-0CF3-4DA2-A205-5E520B53ECCE}" srcOrd="5" destOrd="0" parTransId="{B918506B-3D0D-479F-A648-080EBD5C596F}" sibTransId="{D80ED40F-47CE-4B87-BE09-991DD8CE3CDA}"/>
    <dgm:cxn modelId="{8CB89CD3-79DF-4DEB-AEA6-4588D3B6C738}" type="presOf" srcId="{B999700C-FDE6-4206-A139-16DBA93839DC}" destId="{CA5BC4AE-13A0-4D41-A69B-AAAA922B7040}" srcOrd="0" destOrd="4" presId="urn:microsoft.com/office/officeart/2005/8/layout/default"/>
    <dgm:cxn modelId="{0FF5D9D4-9E35-4A89-83FD-C0B82E20D35A}" srcId="{148CD440-3296-491C-A674-700BDDCE61D6}" destId="{0ADC051A-165C-4D04-952E-3941D9164DCC}" srcOrd="3" destOrd="0" parTransId="{E9FC0FA5-0717-4559-84AF-788D152D29F4}" sibTransId="{AF93473E-655A-4834-B82F-876EC85456B5}"/>
    <dgm:cxn modelId="{B479BED7-0735-492C-8B86-E5B691A3FB24}" srcId="{ED0FCD73-B246-4A9F-B297-8E5D575E2197}" destId="{22DAF654-64CF-49FE-A067-EF99BEBE2531}" srcOrd="1" destOrd="0" parTransId="{679C142B-15E6-4AF1-A30A-8D6C5FAF804E}" sibTransId="{97742022-5E1A-4127-9359-0E80E6EE5250}"/>
    <dgm:cxn modelId="{0B6866DA-00E5-4106-982A-1191DF3A2BE8}" type="presOf" srcId="{E51252A3-72BF-41DD-BE9E-9AEA4BC4C71E}" destId="{CA5BC4AE-13A0-4D41-A69B-AAAA922B7040}" srcOrd="0" destOrd="3" presId="urn:microsoft.com/office/officeart/2005/8/layout/default"/>
    <dgm:cxn modelId="{DC9C59DD-AF37-4906-AEEA-1E9920383484}" srcId="{7F6EE2E5-900B-408C-80DC-36B5B39456CA}" destId="{9761448F-7EFE-4A44-A8A4-1D969371BEFA}" srcOrd="1" destOrd="0" parTransId="{4FE2EAAA-D09C-48F9-8EEF-0CD4B3AD7A73}" sibTransId="{84D5C344-1DB1-4D74-9259-6084B3FF622D}"/>
    <dgm:cxn modelId="{90CCBEDD-E25F-40A6-B2AA-52C332443EBA}" type="presOf" srcId="{37E33223-EAC3-4559-BF39-33C667FDA454}" destId="{CA5BC4AE-13A0-4D41-A69B-AAAA922B7040}" srcOrd="0" destOrd="6" presId="urn:microsoft.com/office/officeart/2005/8/layout/default"/>
    <dgm:cxn modelId="{68D638E2-5E2D-4FA2-A102-D3F32F2A1BCC}" srcId="{334D9893-4FB7-4C24-83F9-4F3C16949F07}" destId="{42A39DE8-4DB5-4806-B464-AA79A9E2E53D}" srcOrd="0" destOrd="0" parTransId="{858B1614-3E82-46EF-AAE6-F711E605901B}" sibTransId="{9AF7B9C6-7EC5-46C5-BE12-D58979BDCC28}"/>
    <dgm:cxn modelId="{6DD10EE9-1D45-430D-8D50-AFDF4200A491}" type="presOf" srcId="{A348F6CF-BBE9-40A6-8F02-2FA545130753}" destId="{B969CA61-DEA4-443A-AAF6-4137C0877A98}" srcOrd="0" destOrd="3" presId="urn:microsoft.com/office/officeart/2005/8/layout/default"/>
    <dgm:cxn modelId="{731EF8E9-7EF4-471C-A8F9-0A27D083D6B3}" srcId="{ED0FCD73-B246-4A9F-B297-8E5D575E2197}" destId="{3DD9B1FE-DB1C-4EEC-A8DF-B5AE00E65458}" srcOrd="4" destOrd="0" parTransId="{7C44A150-1E2E-492E-ADC6-F5776C1A9822}" sibTransId="{BA79F8B6-7958-4F93-8124-5F163F6B2F8B}"/>
    <dgm:cxn modelId="{F54AB0EB-062E-4C56-AF54-008850DDCFF8}" srcId="{334D9893-4FB7-4C24-83F9-4F3C16949F07}" destId="{6743FF81-2D55-4186-BDED-D8CB9D67B9E7}" srcOrd="2" destOrd="0" parTransId="{AE85506F-6007-4CC7-850D-D553C20E2D1F}" sibTransId="{4B089566-2C7E-4223-9E6A-9F8FAD8504BA}"/>
    <dgm:cxn modelId="{A91608EF-DBCD-45F8-A169-A0B52DA832D7}" srcId="{7B533F45-8D29-4CC7-857B-4B904D044956}" destId="{7F6EE2E5-900B-408C-80DC-36B5B39456CA}" srcOrd="1" destOrd="0" parTransId="{7D9BC32C-13AD-4C24-AACD-71C37A368EE1}" sibTransId="{CBD8FC9A-6395-42CE-9323-408FB2D3233D}"/>
    <dgm:cxn modelId="{A922B1F2-505B-4102-9A16-A7BD5DB2BF09}" srcId="{148CD440-3296-491C-A674-700BDDCE61D6}" destId="{B999700C-FDE6-4206-A139-16DBA93839DC}" srcOrd="2" destOrd="0" parTransId="{0DF790BE-B773-4BC2-ABA2-7306BA3FC28A}" sibTransId="{352809A2-36DE-4FB7-A204-1EE7B6E012AB}"/>
    <dgm:cxn modelId="{161B91FB-F7C7-455B-9772-E7019187F378}" type="presOf" srcId="{DFBEA83D-BC4B-4B7B-8359-F64FE581D8C9}" destId="{1AC1AC18-2E27-403B-B5CB-D56D37BC5167}" srcOrd="0" destOrd="1" presId="urn:microsoft.com/office/officeart/2005/8/layout/default"/>
    <dgm:cxn modelId="{B59401FE-BDDC-400A-B617-64BDFCE9D5BB}" srcId="{34B74E26-0914-482C-993F-94FF2ADC4D3C}" destId="{148CD440-3296-491C-A674-700BDDCE61D6}" srcOrd="0" destOrd="0" parTransId="{6E4F7F45-FB8F-4352-909C-02CC3FFF5DDE}" sibTransId="{7BA6FA7F-B46E-488E-A948-A9E2AFE14E94}"/>
    <dgm:cxn modelId="{51AB07FE-A8AD-46EC-9BFD-E72900EA9D9D}" type="presOf" srcId="{7F6EE2E5-900B-408C-80DC-36B5B39456CA}" destId="{1AC1AC18-2E27-403B-B5CB-D56D37BC5167}" srcOrd="0" destOrd="0" presId="urn:microsoft.com/office/officeart/2005/8/layout/default"/>
    <dgm:cxn modelId="{3F0A87AC-84C8-4CAD-A38C-FDC87691555B}" type="presParOf" srcId="{24892DBC-12AA-4B02-96E9-358CB6FF6AE5}" destId="{E34BFE55-8055-4937-A29F-0CF605CD8887}" srcOrd="0" destOrd="0" presId="urn:microsoft.com/office/officeart/2005/8/layout/default"/>
    <dgm:cxn modelId="{E6A142E8-1DF5-4344-94D3-49EC6F815CE9}" type="presParOf" srcId="{24892DBC-12AA-4B02-96E9-358CB6FF6AE5}" destId="{BB08646D-361E-40DF-ACFB-B6EE2953CA14}" srcOrd="1" destOrd="0" presId="urn:microsoft.com/office/officeart/2005/8/layout/default"/>
    <dgm:cxn modelId="{A484F4B5-D2A2-4240-B6BC-CB680C483815}" type="presParOf" srcId="{24892DBC-12AA-4B02-96E9-358CB6FF6AE5}" destId="{1AC1AC18-2E27-403B-B5CB-D56D37BC5167}" srcOrd="2" destOrd="0" presId="urn:microsoft.com/office/officeart/2005/8/layout/default"/>
    <dgm:cxn modelId="{44B78AB3-C9C0-4333-9D4D-ED053C51CA8A}" type="presParOf" srcId="{24892DBC-12AA-4B02-96E9-358CB6FF6AE5}" destId="{D9FBB2AE-4E6F-4A28-95C1-C61BBD22CB11}" srcOrd="3" destOrd="0" presId="urn:microsoft.com/office/officeart/2005/8/layout/default"/>
    <dgm:cxn modelId="{088AE1DE-47F2-46EE-9115-DB78E7F08C68}" type="presParOf" srcId="{24892DBC-12AA-4B02-96E9-358CB6FF6AE5}" destId="{B969CA61-DEA4-443A-AAF6-4137C0877A98}" srcOrd="4" destOrd="0" presId="urn:microsoft.com/office/officeart/2005/8/layout/default"/>
    <dgm:cxn modelId="{F532F1B9-5538-4B10-BB7C-1D15E2BE269F}" type="presParOf" srcId="{24892DBC-12AA-4B02-96E9-358CB6FF6AE5}" destId="{851A6143-4607-4EED-9202-C4BE839B6590}" srcOrd="5" destOrd="0" presId="urn:microsoft.com/office/officeart/2005/8/layout/default"/>
    <dgm:cxn modelId="{F195C961-0B06-49B4-A6B4-0916CE2A72E6}" type="presParOf" srcId="{24892DBC-12AA-4B02-96E9-358CB6FF6AE5}" destId="{CA5BC4AE-13A0-4D41-A69B-AAAA922B704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BFE55-8055-4937-A29F-0CF605CD8887}">
      <dsp:nvSpPr>
        <dsp:cNvPr id="0" name=""/>
        <dsp:cNvSpPr/>
      </dsp:nvSpPr>
      <dsp:spPr>
        <a:xfrm>
          <a:off x="14574" y="1111"/>
          <a:ext cx="4166496" cy="24998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ICS QI Support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Open access to the ICS QI network where education and resources can be obtained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Signposting and access to local and national additional QI training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Access to QI mentoring for staff working in Primary Care, that support could help with: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Guiding you to lead change and embed an improvement culture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Advice on undertaking a QI project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Support in sharing the learning from improvement work</a:t>
          </a:r>
        </a:p>
      </dsp:txBody>
      <dsp:txXfrm>
        <a:off x="14574" y="1111"/>
        <a:ext cx="4166496" cy="2499897"/>
      </dsp:txXfrm>
    </dsp:sp>
    <dsp:sp modelId="{1AC1AC18-2E27-403B-B5CB-D56D37BC5167}">
      <dsp:nvSpPr>
        <dsp:cNvPr id="0" name=""/>
        <dsp:cNvSpPr/>
      </dsp:nvSpPr>
      <dsp:spPr>
        <a:xfrm>
          <a:off x="4597719" y="1111"/>
          <a:ext cx="4166496" cy="24998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Phoenix Programme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 Programme that is delivered by known experts in terms of delivering change through a QI approach  - </a:t>
          </a:r>
          <a:r>
            <a:rPr lang="en-GB" sz="900" kern="1200" dirty="0">
              <a:hlinkClick xmlns:r="http://schemas.openxmlformats.org/officeDocument/2006/relationships" r:id="rId1"/>
            </a:rPr>
            <a:t>Phoenix GP</a:t>
          </a:r>
          <a:r>
            <a:rPr lang="en-GB" sz="900" kern="1200" dirty="0"/>
            <a:t>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Some of the Team worked for NHSE in the past and designed and created the Primary Care Improvement community and the General Practice Improvement Leaders programme – Jo Godman  </a:t>
          </a:r>
          <a:r>
            <a:rPr lang="en-US" sz="900" kern="1200" dirty="0" err="1"/>
            <a:t>Dr</a:t>
          </a:r>
          <a:r>
            <a:rPr lang="en-US" sz="900" kern="1200" dirty="0"/>
            <a:t> David Griffiths </a:t>
          </a:r>
          <a:r>
            <a:rPr lang="en-US" sz="900" kern="1200" dirty="0" err="1"/>
            <a:t>Dr</a:t>
          </a:r>
          <a:r>
            <a:rPr lang="en-US" sz="900" kern="1200" dirty="0"/>
            <a:t> </a:t>
          </a:r>
          <a:r>
            <a:rPr lang="en-US" sz="900" kern="1200" dirty="0" err="1"/>
            <a:t>Rupa</a:t>
          </a:r>
          <a:r>
            <a:rPr lang="en-US" sz="900" kern="1200" dirty="0"/>
            <a:t> Joshi, </a:t>
          </a:r>
          <a:r>
            <a:rPr lang="en-US" sz="900" kern="1200" dirty="0" err="1"/>
            <a:t>Dr</a:t>
          </a:r>
          <a:r>
            <a:rPr lang="en-US" sz="900" kern="1200" dirty="0"/>
            <a:t> Jo Leahy </a:t>
          </a:r>
          <a:r>
            <a:rPr lang="en-US" sz="900" kern="1200" dirty="0" err="1"/>
            <a:t>Dr</a:t>
          </a:r>
          <a:r>
            <a:rPr lang="en-US" sz="900" kern="1200" dirty="0"/>
            <a:t> Ben Smith, Sophie Edwards and Matt Cope. </a:t>
          </a:r>
        </a:p>
      </dsp:txBody>
      <dsp:txXfrm>
        <a:off x="4597719" y="1111"/>
        <a:ext cx="4166496" cy="2499897"/>
      </dsp:txXfrm>
    </dsp:sp>
    <dsp:sp modelId="{B969CA61-DEA4-443A-AAF6-4137C0877A98}">
      <dsp:nvSpPr>
        <dsp:cNvPr id="0" name=""/>
        <dsp:cNvSpPr/>
      </dsp:nvSpPr>
      <dsp:spPr>
        <a:xfrm>
          <a:off x="14574" y="2917658"/>
          <a:ext cx="4166496" cy="24998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National Communities and Resources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Q Community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>
              <a:hlinkClick xmlns:r="http://schemas.openxmlformats.org/officeDocument/2006/relationships" r:id="rId2"/>
            </a:rPr>
            <a:t>Home | Primary Care | Q Community (health.org.uk</a:t>
          </a:r>
          <a:r>
            <a:rPr lang="en-GB" sz="900" kern="1200"/>
            <a:t>)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hlinkClick xmlns:r="http://schemas.openxmlformats.org/officeDocument/2006/relationships" r:id="rId2"/>
            </a:rPr>
            <a:t>https://q.health.org.uk/get-involved/qi-connect-webex-series/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RCGP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hlinkClick xmlns:r="http://schemas.openxmlformats.org/officeDocument/2006/relationships" r:id="rId3"/>
            </a:rPr>
            <a:t>https://qiready.rcgp.org.uk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National NHS Improvement links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>
              <a:hlinkClick xmlns:r="http://schemas.openxmlformats.org/officeDocument/2006/relationships" r:id="rId4"/>
            </a:rPr>
            <a:t>NHS England » Improvement Capability Building and Delivery team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Collaboration Platform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 err="1">
              <a:hlinkClick xmlns:r="http://schemas.openxmlformats.org/officeDocument/2006/relationships" r:id="rId5"/>
            </a:rPr>
            <a:t>FutureNHS</a:t>
          </a:r>
          <a:r>
            <a:rPr lang="en-GB" sz="900" kern="1200" dirty="0">
              <a:hlinkClick xmlns:r="http://schemas.openxmlformats.org/officeDocument/2006/relationships" r:id="rId5"/>
            </a:rPr>
            <a:t> Collaboration Platform - </a:t>
          </a:r>
          <a:r>
            <a:rPr lang="en-GB" sz="900" kern="1200" dirty="0" err="1">
              <a:hlinkClick xmlns:r="http://schemas.openxmlformats.org/officeDocument/2006/relationships" r:id="rId5"/>
            </a:rPr>
            <a:t>FutureNHS</a:t>
          </a:r>
          <a:r>
            <a:rPr lang="en-GB" sz="900" kern="1200" dirty="0">
              <a:hlinkClick xmlns:r="http://schemas.openxmlformats.org/officeDocument/2006/relationships" r:id="rId5"/>
            </a:rPr>
            <a:t> Collaboration Platform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Intro to QI in Primary Care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>
              <a:hlinkClick xmlns:r="http://schemas.openxmlformats.org/officeDocument/2006/relationships" r:id="rId6"/>
            </a:rPr>
            <a:t>an-introduction-to-quality-improvement-in-general-practice.pdf (england.nhs.uk)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Quality Improvement in Primary Care (NHS  Education for Scotland)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>
              <a:hlinkClick xmlns:r="http://schemas.openxmlformats.org/officeDocument/2006/relationships" r:id="rId7"/>
            </a:rPr>
            <a:t>f9017f44-b49f-44e0-a07f-4bdfe55126aa_Quality Improvement in Primary Care_FINAL_Sep20.pdf (windows.net)</a:t>
          </a:r>
          <a:endParaRPr lang="en-US" sz="900" kern="1200" dirty="0"/>
        </a:p>
      </dsp:txBody>
      <dsp:txXfrm>
        <a:off x="14574" y="2917658"/>
        <a:ext cx="4166496" cy="2499897"/>
      </dsp:txXfrm>
    </dsp:sp>
    <dsp:sp modelId="{CA5BC4AE-13A0-4D41-A69B-AAAA922B7040}">
      <dsp:nvSpPr>
        <dsp:cNvPr id="0" name=""/>
        <dsp:cNvSpPr/>
      </dsp:nvSpPr>
      <dsp:spPr>
        <a:xfrm>
          <a:off x="4597719" y="2917658"/>
          <a:ext cx="4166496" cy="24998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National offer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>
              <a:effectLst/>
              <a:latin typeface="Arial"/>
              <a:ea typeface="Times New Roman" panose="02020603050405020304" pitchFamily="18" charset="0"/>
              <a:cs typeface="Arial"/>
            </a:rPr>
            <a:t>Every practice in England can access the </a:t>
          </a:r>
          <a:r>
            <a:rPr lang="en-GB" sz="900" b="1" kern="1200">
              <a:solidFill>
                <a:srgbClr val="C00000"/>
              </a:solidFill>
              <a:effectLst/>
              <a:latin typeface="Arial"/>
              <a:ea typeface="Times New Roman" panose="02020603050405020304" pitchFamily="18" charset="0"/>
              <a:cs typeface="Arial"/>
            </a:rPr>
            <a:t>Universal support</a:t>
          </a:r>
          <a:r>
            <a:rPr lang="en-GB" sz="900" b="1" kern="1200">
              <a:solidFill>
                <a:srgbClr val="C00000"/>
              </a:solidFill>
              <a:latin typeface="Arial"/>
              <a:ea typeface="Times New Roman" panose="02020603050405020304" pitchFamily="18" charset="0"/>
              <a:cs typeface="Arial"/>
            </a:rPr>
            <a:t> 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>
              <a:latin typeface="Arial"/>
              <a:ea typeface="Times New Roman" panose="02020603050405020304" pitchFamily="18" charset="0"/>
              <a:cs typeface="Arial"/>
            </a:rPr>
            <a:t>Webinar series across the five key areas (above), online resources, quick wins</a:t>
          </a:r>
          <a:endParaRPr lang="en-GB" sz="900" kern="1200" dirty="0">
            <a:latin typeface="Arial"/>
            <a:ea typeface="Times New Roman" panose="02020603050405020304" pitchFamily="18" charset="0"/>
            <a:cs typeface="Arial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latin typeface="Arial"/>
              <a:cs typeface="Arial"/>
            </a:rPr>
            <a:t>PCN digital and transformation leads development and coaching</a:t>
          </a:r>
          <a:endParaRPr lang="en-US" sz="900" kern="1200" dirty="0">
            <a:latin typeface="Arial"/>
            <a:cs typeface="Arial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latin typeface="Arial"/>
              <a:cs typeface="Arial"/>
            </a:rPr>
            <a:t>Accredited training: Fundamentals of change and improvement (for all staff) and General Practice improvement leads (ICSs to nominate practice and PCN staff)</a:t>
          </a:r>
          <a:endParaRPr lang="en-US" sz="900" kern="1200" dirty="0">
            <a:effectLst/>
            <a:ea typeface="Times New Roman" panose="02020603050405020304" pitchFamily="18" charset="0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latin typeface="Arial"/>
              <a:ea typeface="Times New Roman" panose="02020603050405020304" pitchFamily="18" charset="0"/>
              <a:cs typeface="Arial"/>
            </a:rPr>
            <a:t>National community of practice to share challenges and learning</a:t>
          </a:r>
          <a:endParaRPr lang="en-US" sz="900" kern="1200" dirty="0">
            <a:latin typeface="Arial"/>
            <a:ea typeface="Times New Roman" panose="02020603050405020304" pitchFamily="18" charset="0"/>
            <a:cs typeface="Arial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>
              <a:latin typeface="Arial"/>
              <a:ea typeface="Times New Roman" panose="02020603050405020304" pitchFamily="18" charset="0"/>
              <a:cs typeface="Arial"/>
            </a:rPr>
            <a:t>Further ‘hands on’ support is available to practices and PCNs based on an understanding of their support needs:</a:t>
          </a:r>
          <a:endParaRPr lang="en-GB" sz="900" kern="1200" dirty="0">
            <a:latin typeface="Arial"/>
            <a:ea typeface="Times New Roman" panose="02020603050405020304" pitchFamily="18" charset="0"/>
            <a:cs typeface="Arial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b="1" kern="1200">
              <a:solidFill>
                <a:srgbClr val="C00000"/>
              </a:solidFill>
              <a:latin typeface="Arial"/>
              <a:ea typeface="Times New Roman" panose="02020603050405020304" pitchFamily="18" charset="0"/>
              <a:cs typeface="Arial"/>
            </a:rPr>
            <a:t>Intermediate (practice): 13 weeks of support with a facilitator </a:t>
          </a:r>
          <a:endParaRPr lang="en-GB" sz="900" b="1" kern="1200" dirty="0">
            <a:solidFill>
              <a:srgbClr val="C00000"/>
            </a:solidFill>
            <a:latin typeface="Arial"/>
            <a:ea typeface="Times New Roman" panose="02020603050405020304" pitchFamily="18" charset="0"/>
            <a:cs typeface="Arial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>
              <a:latin typeface="Arial"/>
              <a:ea typeface="Times New Roman" panose="02020603050405020304" pitchFamily="18" charset="0"/>
              <a:cs typeface="Arial"/>
            </a:rPr>
            <a:t>Intermediate (PCN): </a:t>
          </a:r>
          <a:r>
            <a:rPr lang="en-GB" sz="900" kern="1200">
              <a:latin typeface="Arial"/>
              <a:cs typeface="Arial"/>
            </a:rPr>
            <a:t>12 half-day sessions over a flexible time period</a:t>
          </a:r>
          <a:endParaRPr lang="en-GB" sz="900" kern="1200" dirty="0">
            <a:latin typeface="Arial"/>
            <a:ea typeface="Times New Roman" panose="02020603050405020304" pitchFamily="18" charset="0"/>
            <a:cs typeface="Arial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b="1" kern="1200">
              <a:solidFill>
                <a:srgbClr val="C00000"/>
              </a:solidFill>
              <a:latin typeface="Arial"/>
              <a:ea typeface="Times New Roman" panose="02020603050405020304" pitchFamily="18" charset="0"/>
              <a:cs typeface="Arial"/>
            </a:rPr>
            <a:t>Intensive: 26 weeks of support with a facilitator </a:t>
          </a:r>
          <a:endParaRPr lang="en-GB" sz="900" b="1" kern="1200" dirty="0">
            <a:solidFill>
              <a:srgbClr val="C00000"/>
            </a:solidFill>
            <a:ea typeface="Times New Roman" panose="02020603050405020304" pitchFamily="18" charset="0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>
              <a:latin typeface="Arial"/>
              <a:ea typeface="Times New Roman" panose="02020603050405020304" pitchFamily="18" charset="0"/>
              <a:cs typeface="Arial"/>
            </a:rPr>
            <a:t>ICSs nominate practices and PCNs for intensive and intermediate support, ideally based on a supportive conversation with the practice to assess their needs using the ‘support level framework’ (SLF)</a:t>
          </a:r>
          <a:endParaRPr lang="en-GB" sz="900" kern="1200" dirty="0">
            <a:effectLst/>
            <a:latin typeface="Arial"/>
            <a:ea typeface="Times New Roman" panose="02020603050405020304" pitchFamily="18" charset="0"/>
            <a:cs typeface="Arial"/>
          </a:endParaRPr>
        </a:p>
      </dsp:txBody>
      <dsp:txXfrm>
        <a:off x="4597719" y="2917658"/>
        <a:ext cx="4166496" cy="2499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AA3F2-FC12-4200-8288-C7508E8C18FF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C441B-F656-4B17-B554-2E2FD4571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50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60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8D42B-8ABB-4BAD-8C20-A1383B421E5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790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QI training – webinars, demand and capacity webinar series, other webinars such as matching workforce to demand and active signposting (from a QI perspective)</a:t>
            </a:r>
          </a:p>
          <a:p>
            <a:r>
              <a:rPr lang="en-GB"/>
              <a:t>GP improvement leads programme – 6 day prog for practice and PCNs – developing skills for leading change and improvement  </a:t>
            </a:r>
          </a:p>
          <a:p>
            <a:r>
              <a:rPr lang="en-GB"/>
              <a:t>Mention accreditation </a:t>
            </a:r>
          </a:p>
        </p:txBody>
      </p:sp>
    </p:spTree>
    <p:extLst>
      <p:ext uri="{BB962C8B-B14F-4D97-AF65-F5344CB8AC3E}">
        <p14:creationId xmlns:p14="http://schemas.microsoft.com/office/powerpoint/2010/main" val="3256478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8D42B-8ABB-4BAD-8C20-A1383B421E5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25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5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39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204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CDE03-0EEA-4F49-A6B9-58B291621E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559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2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F83AB-04F8-4C53-93F7-BAAABEF426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8215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42298-766D-79AE-BFC2-91188CC1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03095-FEBD-0039-E1EC-988874BC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BAB6-FA5C-4E8B-BAB4-2BD5A0A568FF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68E03-0C2E-F8B8-2DB8-5F86598D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82A41-F283-DFF6-7F5B-8A8C6739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9FF6-BFED-46F8-8349-13E0B93C0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91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9A9D9-08FE-F52C-7FE8-01CFBB936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FEDF7-2AC0-7297-FC6A-F88FD2871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EFA20-F919-0DB6-F6EA-B9AE03E24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BAB6-FA5C-4E8B-BAB4-2BD5A0A568FF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AFC30-4446-8EAF-52F2-FC426410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8BB4-AFC2-2561-ABF2-2DD95EF4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9FF6-BFED-46F8-8349-13E0B93C0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793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61E51-FAF4-9FD4-E53E-F340A627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BAB6-FA5C-4E8B-BAB4-2BD5A0A568FF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63891-55B0-D916-73B6-6CDF33E6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D5794-E442-BD7F-D7DE-6E801F69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9FF6-BFED-46F8-8349-13E0B93C0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77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2022 by Boston Consulting Group. All rights reserved.</a:t>
            </a:r>
            <a:endParaRPr lang="en-US" sz="70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260000" cy="332399"/>
          </a:xfrm>
        </p:spPr>
        <p:txBody>
          <a:bodyPr vert="horz"/>
          <a:lstStyle>
            <a:lvl1pPr>
              <a:defRPr>
                <a:solidFill>
                  <a:srgbClr val="005EB8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A0A120-426E-4217-B582-C35CC07C6F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12" b="98960" l="1119" r="98658">
                        <a14:foregroundMark x1="5034" y1="5795" x2="5034" y2="5795"/>
                        <a14:foregroundMark x1="5034" y1="5795" x2="7159" y2="28380"/>
                        <a14:foregroundMark x1="4474" y1="27340" x2="57606" y2="46805"/>
                        <a14:foregroundMark x1="57606" y1="46805" x2="13870" y2="5646"/>
                        <a14:foregroundMark x1="13870" y1="5646" x2="59843" y2="38930"/>
                        <a14:foregroundMark x1="59843" y1="38930" x2="11969" y2="12036"/>
                        <a14:foregroundMark x1="11969" y1="12036" x2="5928" y2="23923"/>
                        <a14:foregroundMark x1="7606" y1="6686" x2="62081" y2="4160"/>
                        <a14:foregroundMark x1="6935" y1="27340" x2="6264" y2="47251"/>
                        <a14:foregroundMark x1="4139" y1="49629" x2="4586" y2="35810"/>
                        <a14:foregroundMark x1="10179" y1="46954" x2="66331" y2="44279"/>
                        <a14:foregroundMark x1="66331" y1="44279" x2="96309" y2="48886"/>
                        <a14:foregroundMark x1="96532" y1="49480" x2="96085" y2="5646"/>
                        <a14:foregroundMark x1="96868" y1="6538" x2="66890" y2="6538"/>
                        <a14:foregroundMark x1="1454" y1="68945" x2="1454" y2="68945"/>
                        <a14:foregroundMark x1="62081" y1="40713" x2="96532" y2="4309"/>
                        <a14:foregroundMark x1="2237" y1="68351" x2="2237" y2="87519"/>
                        <a14:foregroundMark x1="2237" y1="89302" x2="8725" y2="89450"/>
                        <a14:foregroundMark x1="3132" y1="79643" x2="9620" y2="79346"/>
                        <a14:foregroundMark x1="2349" y1="68945" x2="8949" y2="67756"/>
                        <a14:foregroundMark x1="1566" y1="67459" x2="2349" y2="87519"/>
                        <a14:foregroundMark x1="7830" y1="67311" x2="10962" y2="67162"/>
                        <a14:foregroundMark x1="5369" y1="90936" x2="5369" y2="90936"/>
                        <a14:foregroundMark x1="5593" y1="90788" x2="10850" y2="90193"/>
                        <a14:foregroundMark x1="15389" y1="78330" x2="16107" y2="87519"/>
                        <a14:foregroundMark x1="15213" y1="76077" x2="15366" y2="78032"/>
                        <a14:foregroundMark x1="16117" y1="83847" x2="15436" y2="74146"/>
                        <a14:foregroundMark x1="16667" y1="91679" x2="16119" y2="83872"/>
                        <a14:foregroundMark x1="24367" y1="87471" x2="25951" y2="89599"/>
                        <a14:foregroundMark x1="18100" y1="79049" x2="18654" y2="79794"/>
                        <a14:foregroundMark x1="17989" y1="78900" x2="18100" y2="79049"/>
                        <a14:foregroundMark x1="25716" y1="86789" x2="27069" y2="88262"/>
                        <a14:foregroundMark x1="19715" y1="77447" x2="19239" y2="76523"/>
                        <a14:foregroundMark x1="25056" y1="87816" x2="24773" y2="87266"/>
                        <a14:foregroundMark x1="26243" y1="83160" x2="27233" y2="84311"/>
                        <a14:foregroundMark x1="27424" y1="84214" x2="27069" y2="82615"/>
                        <a14:foregroundMark x1="26622" y1="78306" x2="26622" y2="78306"/>
                        <a14:foregroundMark x1="32163" y1="87644" x2="32361" y2="88651"/>
                        <a14:foregroundMark x1="31320" y1="83358" x2="31978" y2="86702"/>
                        <a14:foregroundMark x1="38823" y1="88916" x2="42394" y2="89153"/>
                        <a14:foregroundMark x1="49329" y1="66568" x2="50336" y2="90342"/>
                        <a14:foregroundMark x1="36913" y1="98471" x2="36913" y2="98960"/>
                        <a14:foregroundMark x1="25633" y1="86831" x2="27517" y2="90342"/>
                        <a14:foregroundMark x1="25615" y1="78455" x2="25615" y2="78455"/>
                        <a14:foregroundMark x1="25615" y1="78455" x2="25615" y2="78455"/>
                        <a14:foregroundMark x1="25615" y1="76226" x2="25615" y2="76226"/>
                        <a14:foregroundMark x1="34228" y1="76226" x2="34228" y2="76226"/>
                        <a14:foregroundMark x1="34228" y1="76226" x2="34228" y2="76226"/>
                        <a14:foregroundMark x1="34228" y1="76226" x2="34228" y2="76226"/>
                        <a14:foregroundMark x1="34116" y1="76672" x2="32327" y2="84101"/>
                        <a14:foregroundMark x1="35570" y1="73700" x2="35570" y2="73700"/>
                        <a14:foregroundMark x1="37696" y1="73997" x2="41834" y2="77117"/>
                        <a14:foregroundMark x1="42170" y1="78455" x2="42170" y2="78455"/>
                        <a14:foregroundMark x1="42170" y1="78752" x2="42394" y2="80238"/>
                        <a14:foregroundMark x1="42282" y1="81575" x2="41946" y2="88410"/>
                        <a14:foregroundMark x1="41946" y1="88559" x2="41946" y2="90936"/>
                        <a14:foregroundMark x1="41946" y1="91233" x2="41611" y2="94205"/>
                        <a14:foregroundMark x1="56600" y1="75632" x2="59060" y2="74443"/>
                        <a14:foregroundMark x1="59955" y1="74740" x2="63087" y2="76077"/>
                        <a14:foregroundMark x1="63087" y1="76374" x2="64989" y2="80386"/>
                        <a14:foregroundMark x1="64989" y1="81129" x2="64765" y2="84844"/>
                        <a14:foregroundMark x1="64765" y1="85290" x2="64989" y2="90490"/>
                        <a14:foregroundMark x1="64989" y1="91085" x2="64765" y2="91828"/>
                        <a14:foregroundMark x1="62520" y1="89434" x2="58613" y2="90193"/>
                        <a14:foregroundMark x1="58501" y1="90193" x2="55369" y2="86330"/>
                        <a14:foregroundMark x1="55257" y1="86181" x2="55257" y2="86181"/>
                        <a14:foregroundMark x1="55257" y1="85736" x2="58277" y2="80981"/>
                        <a14:foregroundMark x1="72483" y1="90045" x2="71700" y2="83804"/>
                        <a14:foregroundMark x1="71588" y1="83061" x2="71588" y2="78158"/>
                        <a14:foregroundMark x1="71588" y1="78158" x2="71812" y2="75334"/>
                        <a14:foregroundMark x1="71812" y1="74889" x2="73266" y2="75334"/>
                        <a14:foregroundMark x1="78544" y1="75247" x2="79083" y2="74889"/>
                        <a14:foregroundMark x1="78859" y1="75780" x2="80425" y2="79198"/>
                        <a14:foregroundMark x1="80984" y1="80386" x2="81096" y2="83804"/>
                        <a14:foregroundMark x1="81432" y1="85141" x2="82103" y2="88559"/>
                        <a14:foregroundMark x1="82327" y1="89153" x2="82550" y2="90342"/>
                        <a14:foregroundMark x1="82550" y1="91233" x2="82550" y2="91679"/>
                        <a14:foregroundMark x1="87360" y1="85587" x2="87025" y2="79049"/>
                        <a14:foregroundMark x1="88479" y1="77860" x2="89374" y2="74294"/>
                        <a14:foregroundMark x1="91499" y1="74740" x2="88479" y2="77860"/>
                        <a14:foregroundMark x1="87360" y1="79495" x2="87248" y2="80981"/>
                        <a14:foregroundMark x1="87696" y1="82021" x2="88031" y2="84398"/>
                        <a14:foregroundMark x1="91913" y1="91296" x2="94295" y2="89450"/>
                        <a14:foregroundMark x1="95414" y1="88856" x2="96309" y2="85290"/>
                        <a14:foregroundMark x1="96868" y1="88113" x2="98098" y2="91382"/>
                        <a14:foregroundMark x1="98098" y1="90639" x2="97763" y2="80238"/>
                        <a14:foregroundMark x1="98210" y1="79643" x2="98658" y2="70134"/>
                        <a14:foregroundMark x1="98658" y1="69985" x2="98210" y2="65825"/>
                        <a14:foregroundMark x1="97987" y1="65825" x2="97987" y2="65825"/>
                        <a14:foregroundMark x1="82886" y1="25854" x2="90268" y2="41753"/>
                        <a14:foregroundMark x1="69687" y1="12333" x2="61969" y2="37890"/>
                        <a14:foregroundMark x1="46309" y1="26152" x2="68121" y2="27637"/>
                        <a14:foregroundMark x1="46980" y1="9955" x2="46197" y2="31204"/>
                        <a14:foregroundMark x1="34340" y1="24220" x2="37025" y2="9658"/>
                        <a14:backgroundMark x1="447" y1="43091" x2="447" y2="43091"/>
                        <a14:backgroundMark x1="783" y1="42051" x2="0" y2="16790"/>
                        <a14:backgroundMark x1="4922" y1="59138" x2="70917" y2="57652"/>
                        <a14:backgroundMark x1="70917" y1="57652" x2="77629" y2="57652"/>
                        <a14:backgroundMark x1="71700" y1="60030" x2="71700" y2="60030"/>
                        <a14:backgroundMark x1="71700" y1="60030" x2="71700" y2="60030"/>
                        <a14:backgroundMark x1="21029" y1="79346" x2="21588" y2="84547"/>
                        <a14:backgroundMark x1="20022" y1="80238" x2="23043" y2="84993"/>
                        <a14:backgroundMark x1="22260" y1="88707" x2="22931" y2="85290"/>
                        <a14:backgroundMark x1="21700" y1="79049" x2="21700" y2="79049"/>
                        <a14:backgroundMark x1="21477" y1="79049" x2="21477" y2="79049"/>
                        <a14:backgroundMark x1="21365" y1="79198" x2="20805" y2="80238"/>
                        <a14:backgroundMark x1="20805" y1="78900" x2="20805" y2="78900"/>
                        <a14:backgroundMark x1="21253" y1="78158" x2="21924" y2="77860"/>
                        <a14:backgroundMark x1="21253" y1="77117" x2="20470" y2="77860"/>
                        <a14:backgroundMark x1="20694" y1="79049" x2="19911" y2="80386"/>
                        <a14:backgroundMark x1="23154" y1="86924" x2="23043" y2="84844"/>
                        <a14:backgroundMark x1="22931" y1="85587" x2="22931" y2="85587"/>
                        <a14:backgroundMark x1="23826" y1="86033" x2="24273" y2="87519"/>
                        <a14:backgroundMark x1="23714" y1="85290" x2="23714" y2="86330"/>
                        <a14:backgroundMark x1="23043" y1="84547" x2="23826" y2="85438"/>
                        <a14:backgroundMark x1="23714" y1="84844" x2="23826" y2="86181"/>
                        <a14:backgroundMark x1="34452" y1="93908" x2="36577" y2="93759"/>
                        <a14:backgroundMark x1="37136" y1="94502" x2="39262" y2="92273"/>
                        <a14:backgroundMark x1="39709" y1="92422" x2="36018" y2="93462"/>
                        <a14:backgroundMark x1="33669" y1="93016" x2="32327" y2="93016"/>
                        <a14:backgroundMark x1="90268" y1="93165" x2="88926" y2="93165"/>
                        <a14:backgroundMark x1="89933" y1="92571" x2="91051" y2="92868"/>
                        <a14:backgroundMark x1="76063" y1="77117" x2="77181" y2="77563"/>
                        <a14:backgroundMark x1="76957" y1="76820" x2="75503" y2="77860"/>
                        <a14:backgroundMark x1="75280" y1="77860" x2="76174" y2="77860"/>
                        <a14:backgroundMark x1="64653" y1="92719" x2="63758" y2="92422"/>
                        <a14:backgroundMark x1="32774" y1="91679" x2="33445" y2="91679"/>
                        <a14:backgroundMark x1="33445" y1="91679" x2="33221" y2="91233"/>
                        <a14:backgroundMark x1="32886" y1="91085" x2="32550" y2="90936"/>
                        <a14:backgroundMark x1="33221" y1="91085" x2="32327" y2="90342"/>
                        <a14:backgroundMark x1="19911" y1="78009" x2="18792" y2="78455"/>
                        <a14:backgroundMark x1="20246" y1="77563" x2="20022" y2="79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70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92BC6-D7C3-584B-87F2-0B845776A5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A5A5A5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8" y="399235"/>
            <a:ext cx="9676017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8" y="1620079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A5A5A5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94D8C0-5BBD-441C-ACC9-E048570346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861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79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40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53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1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8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6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2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515E3-5031-47C9-A9A8-581AB11A42FC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FDAD2-E771-4F1A-BE9C-CDB1E2ED1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2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3CFA-4DDC-43FC-968A-540737FDA836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9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gp/national-general-practice-improvement-programme/" TargetMode="External"/><Relationship Id="rId2" Type="http://schemas.openxmlformats.org/officeDocument/2006/relationships/hyperlink" Target="https://www.england.nhs.uk/wp-content/uploads/2023/05/PRN00283-delivery-plan-for-recovering-access-to-primary-care-may-2023.pdf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90706985"/>
              </p:ext>
            </p:extLst>
          </p:nvPr>
        </p:nvGraphicFramePr>
        <p:xfrm>
          <a:off x="1205469" y="1193492"/>
          <a:ext cx="87787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5645" y="386655"/>
            <a:ext cx="8980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Local And National Offers Supporting Improvement In General Practice</a:t>
            </a:r>
          </a:p>
        </p:txBody>
      </p:sp>
    </p:spTree>
    <p:extLst>
      <p:ext uri="{BB962C8B-B14F-4D97-AF65-F5344CB8AC3E}">
        <p14:creationId xmlns:p14="http://schemas.microsoft.com/office/powerpoint/2010/main" val="53482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115733"/>
            <a:ext cx="11032066" cy="2636997"/>
          </a:xfrm>
        </p:spPr>
        <p:txBody>
          <a:bodyPr>
            <a:normAutofit fontScale="90000"/>
          </a:bodyPr>
          <a:lstStyle/>
          <a:p>
            <a:r>
              <a:rPr lang="en-GB" sz="5400" dirty="0"/>
              <a:t>National General Practice Improvement Programme</a:t>
            </a:r>
            <a:br>
              <a:rPr lang="en-GB" sz="5400" dirty="0">
                <a:highlight>
                  <a:srgbClr val="00FF00"/>
                </a:highlight>
              </a:rPr>
            </a:br>
            <a:br>
              <a:rPr lang="en-GB" sz="5400" dirty="0">
                <a:highlight>
                  <a:srgbClr val="00FF00"/>
                </a:highlight>
              </a:rPr>
            </a:br>
            <a:r>
              <a:rPr lang="en-GB" sz="2200" dirty="0">
                <a:hlinkClick r:id="rId2"/>
              </a:rPr>
              <a:t>https://www.england.nhs.uk/wp-content/uploads/2023/05/PRN00283-delivery-plan-for-recovering-access-to-primary-care-may-2023.pdf</a:t>
            </a:r>
            <a:br>
              <a:rPr lang="en-GB" sz="2200" dirty="0"/>
            </a:br>
            <a:br>
              <a:rPr lang="en-GB" sz="2200" dirty="0"/>
            </a:br>
            <a:r>
              <a:rPr lang="en-GB" u="sng" dirty="0">
                <a:hlinkClick r:id="rId3"/>
              </a:rPr>
              <a:t>https://www.england.nhs.uk/gp/national-general-practice-improvement-programme/</a:t>
            </a:r>
            <a:br>
              <a:rPr lang="en-GB" dirty="0"/>
            </a:br>
            <a:endParaRPr lang="en-GB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7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0845-56E1-00D3-5250-75C5E968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029" y="130126"/>
            <a:ext cx="10235745" cy="1004171"/>
          </a:xfrm>
        </p:spPr>
        <p:txBody>
          <a:bodyPr>
            <a:normAutofit/>
          </a:bodyPr>
          <a:lstStyle/>
          <a:p>
            <a:r>
              <a:rPr lang="en-GB" sz="2800"/>
              <a:t>The programme focuses on five priority areas and offers different levels of support to match practice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DA00D-90D8-9BF4-4983-9D653EE8BEA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6270" y="1171288"/>
            <a:ext cx="7677000" cy="543563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The programme focuses on five key areas:</a:t>
            </a:r>
          </a:p>
          <a:p>
            <a:pPr lvl="1">
              <a:lnSpc>
                <a:spcPct val="100000"/>
              </a:lnSpc>
            </a:pPr>
            <a:r>
              <a:rPr lang="en-GB" sz="1300" dirty="0">
                <a:latin typeface="Arial"/>
                <a:ea typeface="Times New Roman" panose="02020603050405020304" pitchFamily="18" charset="0"/>
                <a:cs typeface="Arial"/>
              </a:rPr>
              <a:t>U</a:t>
            </a:r>
            <a:r>
              <a:rPr lang="en-GB" sz="13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nderstanding demand and capacity</a:t>
            </a:r>
          </a:p>
          <a:p>
            <a:pPr lvl="1">
              <a:lnSpc>
                <a:spcPct val="100000"/>
              </a:lnSpc>
            </a:pPr>
            <a:r>
              <a:rPr lang="en-GB" sz="1300" dirty="0">
                <a:latin typeface="Arial"/>
                <a:ea typeface="Times New Roman" panose="02020603050405020304" pitchFamily="18" charset="0"/>
                <a:cs typeface="Arial"/>
              </a:rPr>
              <a:t>E</a:t>
            </a:r>
            <a:r>
              <a:rPr lang="en-GB" sz="13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nhancing care navigation and triage</a:t>
            </a:r>
          </a:p>
          <a:p>
            <a:pPr lvl="1">
              <a:lnSpc>
                <a:spcPct val="100000"/>
              </a:lnSpc>
            </a:pPr>
            <a:r>
              <a:rPr lang="en-GB" sz="1300" dirty="0"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3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mplementing high quality telephony journeys</a:t>
            </a:r>
          </a:p>
          <a:p>
            <a:pPr lvl="1">
              <a:lnSpc>
                <a:spcPct val="100000"/>
              </a:lnSpc>
            </a:pPr>
            <a:r>
              <a:rPr lang="en-GB" sz="1300" dirty="0">
                <a:latin typeface="Arial"/>
                <a:ea typeface="Times New Roman" panose="02020603050405020304" pitchFamily="18" charset="0"/>
                <a:cs typeface="Arial"/>
              </a:rPr>
              <a:t>Implementing high quality </a:t>
            </a:r>
            <a:r>
              <a:rPr lang="en-GB" sz="13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online access journeys</a:t>
            </a:r>
          </a:p>
          <a:p>
            <a:pPr lvl="1">
              <a:lnSpc>
                <a:spcPct val="100000"/>
              </a:lnSpc>
            </a:pPr>
            <a:r>
              <a:rPr lang="en-GB" sz="1300" dirty="0">
                <a:latin typeface="Arial"/>
                <a:ea typeface="Times New Roman" panose="02020603050405020304" pitchFamily="18" charset="0"/>
                <a:cs typeface="Arial"/>
              </a:rPr>
              <a:t>W</a:t>
            </a:r>
            <a:r>
              <a:rPr lang="en-GB" sz="13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orkload management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Every practice in England can access the </a:t>
            </a:r>
            <a:r>
              <a:rPr lang="en-GB" sz="1300" b="1" dirty="0">
                <a:solidFill>
                  <a:srgbClr val="C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Universal support</a:t>
            </a:r>
            <a:r>
              <a:rPr lang="en-GB" sz="1300" b="1" dirty="0">
                <a:solidFill>
                  <a:srgbClr val="C00000"/>
                </a:solidFill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endParaRPr lang="en-GB" sz="1300" b="1" dirty="0">
              <a:solidFill>
                <a:srgbClr val="C00000"/>
              </a:solidFill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lvl="1">
              <a:lnSpc>
                <a:spcPct val="100000"/>
              </a:lnSpc>
            </a:pPr>
            <a:r>
              <a:rPr lang="en-GB" sz="1300" dirty="0">
                <a:latin typeface="Arial"/>
                <a:ea typeface="Times New Roman" panose="02020603050405020304" pitchFamily="18" charset="0"/>
                <a:cs typeface="Arial"/>
              </a:rPr>
              <a:t>Webinar series across the five key areas (above), online resources, quick wins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latin typeface="Arial"/>
                <a:cs typeface="Arial"/>
              </a:rPr>
              <a:t>PCN digital and transformation leads development and coaching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latin typeface="Arial"/>
                <a:cs typeface="Arial"/>
              </a:rPr>
              <a:t>Accredited training: Fundamentals of change and improvement (for all staff) and General Practice improvement leads (ICSs to nominate practice and PCN staff)</a:t>
            </a:r>
            <a:endParaRPr lang="en-US" sz="1300" dirty="0">
              <a:effectLst/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300" dirty="0">
                <a:latin typeface="Arial"/>
                <a:ea typeface="Times New Roman" panose="02020603050405020304" pitchFamily="18" charset="0"/>
                <a:cs typeface="Arial"/>
              </a:rPr>
              <a:t>National community of practice to share challenges and learning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latin typeface="Arial"/>
                <a:ea typeface="Times New Roman" panose="02020603050405020304" pitchFamily="18" charset="0"/>
                <a:cs typeface="Arial"/>
              </a:rPr>
              <a:t>Further ‘hands on’ support is available to practices and PCNs based on an understanding of their support needs:</a:t>
            </a:r>
          </a:p>
          <a:p>
            <a:pPr lvl="1">
              <a:lnSpc>
                <a:spcPct val="100000"/>
              </a:lnSpc>
            </a:pPr>
            <a:r>
              <a:rPr lang="en-GB" sz="1300" b="1" dirty="0">
                <a:solidFill>
                  <a:srgbClr val="C00000"/>
                </a:solidFill>
                <a:latin typeface="Arial"/>
                <a:ea typeface="Times New Roman" panose="02020603050405020304" pitchFamily="18" charset="0"/>
                <a:cs typeface="Arial"/>
              </a:rPr>
              <a:t>Intermediate (practice): 13 weeks of support with a facilitator </a:t>
            </a:r>
          </a:p>
          <a:p>
            <a:pPr lvl="1">
              <a:lnSpc>
                <a:spcPct val="100000"/>
              </a:lnSpc>
            </a:pPr>
            <a:r>
              <a:rPr lang="en-GB" sz="1300" dirty="0">
                <a:latin typeface="Arial"/>
                <a:ea typeface="Times New Roman" panose="02020603050405020304" pitchFamily="18" charset="0"/>
                <a:cs typeface="Arial"/>
              </a:rPr>
              <a:t>Intermediate (PCN): </a:t>
            </a:r>
            <a:r>
              <a:rPr lang="en-GB" sz="1300" dirty="0">
                <a:latin typeface="Arial"/>
                <a:cs typeface="Arial"/>
              </a:rPr>
              <a:t>12 half-day sessions over a flexible time period</a:t>
            </a:r>
            <a:endParaRPr lang="en-GB" sz="13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lvl="1">
              <a:lnSpc>
                <a:spcPct val="100000"/>
              </a:lnSpc>
            </a:pPr>
            <a:r>
              <a:rPr lang="en-GB" sz="1300" b="1" dirty="0">
                <a:solidFill>
                  <a:srgbClr val="C00000"/>
                </a:solidFill>
                <a:latin typeface="Arial"/>
                <a:ea typeface="Times New Roman" panose="02020603050405020304" pitchFamily="18" charset="0"/>
                <a:cs typeface="Arial"/>
              </a:rPr>
              <a:t>Intensive: 26 weeks of support with a facilitator </a:t>
            </a:r>
            <a:endParaRPr lang="en-GB" sz="13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GB" sz="1300" dirty="0">
                <a:latin typeface="Arial"/>
                <a:ea typeface="Times New Roman" panose="02020603050405020304" pitchFamily="18" charset="0"/>
                <a:cs typeface="Arial"/>
              </a:rPr>
              <a:t>ICSs nominate practices and PCNs for intensive and intermediate support, ideally based on a supportive conversation with the practice to assess their needs using the ‘support level framework’ (SLF)</a:t>
            </a:r>
            <a:endParaRPr lang="en-GB" sz="13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lvl="1">
              <a:lnSpc>
                <a:spcPct val="100000"/>
              </a:lnSpc>
            </a:pPr>
            <a:r>
              <a:rPr lang="en-GB" sz="1300" dirty="0">
                <a:latin typeface="Arial"/>
                <a:ea typeface="Calibri"/>
                <a:cs typeface="Arial"/>
              </a:rPr>
              <a:t>Nominated practices will need to have access to data from their telephony system</a:t>
            </a:r>
            <a:endParaRPr lang="en-GB" sz="13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GB" sz="1300" dirty="0"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4D5E9-7912-F09C-2EE1-9D5B44F8853E}"/>
              </a:ext>
            </a:extLst>
          </p:cNvPr>
          <p:cNvSpPr txBox="1"/>
          <p:nvPr/>
        </p:nvSpPr>
        <p:spPr>
          <a:xfrm>
            <a:off x="8271749" y="1257614"/>
            <a:ext cx="3633981" cy="5047536"/>
          </a:xfrm>
          <a:prstGeom prst="rect">
            <a:avLst/>
          </a:prstGeom>
          <a:solidFill>
            <a:srgbClr val="005EB8"/>
          </a:solidFill>
          <a:ln>
            <a:solidFill>
              <a:srgbClr val="005EB8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Incentives and funding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To help teams make improvements there is a single capacity payment for transition cover available to support change (£13.5k/practice) in either 23/24 or 24/25; alignment to the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QoF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 QI demand and capacity and staff well-being modules; funded care navigation training for every practice and the Capacity and Access IIF Payment to PCNs (c£11.5k/PCN/month)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Explain the changing model of general practice to patients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These changes will be supported by a national communications campaign to explain the new model of general practice to the public alongside access to improved digital tools that better meet patient and practice needs</a:t>
            </a:r>
          </a:p>
        </p:txBody>
      </p:sp>
    </p:spTree>
    <p:extLst>
      <p:ext uri="{BB962C8B-B14F-4D97-AF65-F5344CB8AC3E}">
        <p14:creationId xmlns:p14="http://schemas.microsoft.com/office/powerpoint/2010/main" val="347266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A627-73AE-42EB-8E89-50B589A4D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1" y="328213"/>
            <a:ext cx="9676017" cy="611649"/>
          </a:xfrm>
        </p:spPr>
        <p:txBody>
          <a:bodyPr>
            <a:normAutofit/>
          </a:bodyPr>
          <a:lstStyle/>
          <a:p>
            <a:r>
              <a:rPr lang="en-GB" sz="3200" dirty="0"/>
              <a:t>Why should my practice take part?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47F47-02F8-4DF6-9CC3-A2A1BD02111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91783" y="1370016"/>
            <a:ext cx="6386066" cy="466084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600" dirty="0">
                <a:latin typeface="Arial"/>
                <a:cs typeface="Arial"/>
              </a:rPr>
              <a:t>Focuses on key practice needs; managing demand, improving patient experience of access, developing teams and job satisfaction. 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>
                <a:latin typeface="Arial"/>
                <a:cs typeface="Arial"/>
              </a:rPr>
              <a:t>Creates headspace, capability and a culture for practice staff to innovate and take action.  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Arial"/>
                <a:cs typeface="Arial"/>
              </a:rPr>
              <a:t>Flexible offer to meet different needs of different practices.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Arial"/>
                <a:cs typeface="Arial"/>
              </a:rPr>
              <a:t>Shared learning offers practices faster proven routes to improvement and quicks wins.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Arial"/>
                <a:cs typeface="Arial"/>
              </a:rPr>
              <a:t>The cost of transformation is supported.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Arial"/>
                <a:cs typeface="Arial"/>
              </a:rPr>
              <a:t>Offers access to primary care improvement experts.</a:t>
            </a:r>
            <a:endParaRPr lang="en-GB" sz="1600" dirty="0">
              <a:highlight>
                <a:srgbClr val="FFFF00"/>
              </a:highlight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GB" sz="1600" dirty="0">
                <a:latin typeface="Arial"/>
                <a:cs typeface="Arial"/>
              </a:rPr>
              <a:t>Built on good foundations – the previous national Accelerate improvement programme and Time for Care programmes provided ‘hands-on’ support to practices which was well received.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Arial"/>
                <a:cs typeface="Arial"/>
              </a:rPr>
              <a:t>Prioritised support to practices with the greatest sustainability challenges, particularly those in areas of high deprivation and with highest demand-capacity pressures.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6A1C06-6E13-F313-C95C-4FE4E8955356}"/>
              </a:ext>
            </a:extLst>
          </p:cNvPr>
          <p:cNvSpPr/>
          <p:nvPr/>
        </p:nvSpPr>
        <p:spPr>
          <a:xfrm>
            <a:off x="7534442" y="1370016"/>
            <a:ext cx="4239585" cy="4550587"/>
          </a:xfrm>
          <a:prstGeom prst="rect">
            <a:avLst/>
          </a:prstGeom>
          <a:solidFill>
            <a:srgbClr val="005EB8"/>
          </a:solidFill>
          <a:ln>
            <a:solidFill>
              <a:srgbClr val="005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Benefits over a 20- week support period: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88% of practices saw a productivity gain, releasing and redirecting staff time (avg. 4.5 hours clinical and/or 5 hours admin time per practice per week)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99% of staff said they are better equipped to deal with their work challenges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Attrition lowest for practices in IMD1 – and less than 3% overall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90% rate the programme as ‘good’ or ‘excellent’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90%+ would recommend the programme to peers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Evaluation of 320 practices from cohorts 1-3 undertaking the 20 week Accelerate programme in 2022-23.</a:t>
            </a:r>
            <a:endParaRPr kumimoji="0" lang="en-GB" sz="1100" b="0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95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0845-56E1-00D3-5250-75C5E968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12" y="211975"/>
            <a:ext cx="10319006" cy="1138200"/>
          </a:xfrm>
        </p:spPr>
        <p:txBody>
          <a:bodyPr>
            <a:noAutofit/>
          </a:bodyPr>
          <a:lstStyle/>
          <a:p>
            <a:r>
              <a:rPr lang="en-GB" sz="2800">
                <a:latin typeface="Arial"/>
                <a:cs typeface="Arial"/>
              </a:rPr>
              <a:t>We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>
                <a:latin typeface="Arial"/>
                <a:cs typeface="Arial"/>
              </a:rPr>
              <a:t>offer</a:t>
            </a:r>
            <a:r>
              <a:rPr lang="en-GB" sz="2800" dirty="0">
                <a:latin typeface="Arial"/>
                <a:cs typeface="Arial"/>
              </a:rPr>
              <a:t> fully funded care navigation, quality improvement and leadership development training for practice and PCN staff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B8BB8DB-97B3-8834-FAD6-633978B50D08}"/>
              </a:ext>
            </a:extLst>
          </p:cNvPr>
          <p:cNvSpPr/>
          <p:nvPr/>
        </p:nvSpPr>
        <p:spPr>
          <a:xfrm>
            <a:off x="4862052" y="1262481"/>
            <a:ext cx="2346168" cy="457200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Digital and Transformation Leads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12-month development programme incl. core teaching modules, 1-1 coaching and working alongside improvement team 'learning by doing'</a:t>
            </a:r>
          </a:p>
          <a:p>
            <a:pPr marL="53975" marR="0" lvl="0" indent="-1974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 practical skills for leading change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3975" marR="0" lvl="0" indent="-1974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making effective use of data and technology as enablers of transformation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3975" marR="0" lvl="0" indent="-1974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building effective relationships for working collaboratively, stakeholder engagement and facilitation skills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CD39952-7754-12A2-D823-D1576E4AC491}"/>
              </a:ext>
            </a:extLst>
          </p:cNvPr>
          <p:cNvSpPr/>
          <p:nvPr/>
        </p:nvSpPr>
        <p:spPr>
          <a:xfrm>
            <a:off x="2579996" y="1262481"/>
            <a:ext cx="2187029" cy="457200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Fundamentals of Change and Improvement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programme (accredited) focuses on introducing and practically applying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improvement tools and techniques, and building capability to tackle a range of local challenges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1FC89BC-4AA8-1BC1-14F5-A56B24314328}"/>
              </a:ext>
            </a:extLst>
          </p:cNvPr>
          <p:cNvSpPr/>
          <p:nvPr/>
        </p:nvSpPr>
        <p:spPr>
          <a:xfrm>
            <a:off x="7303247" y="1262484"/>
            <a:ext cx="2346168" cy="457200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General Practice Improvement Leads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programme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(accredited) focuses on practical skills for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leading change, supporting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new perspectives, building skills in using QI tools and techniques for service redesign.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ICBs to nominate practice and PCN QI ambassadors and then support individuals to lead QI locally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8" name="Rectangle: Rounded Corners 10">
            <a:extLst>
              <a:ext uri="{FF2B5EF4-FFF2-40B4-BE49-F238E27FC236}">
                <a16:creationId xmlns:a16="http://schemas.microsoft.com/office/drawing/2014/main" id="{01FC89BC-4AA8-1BC1-14F5-A56B24314328}"/>
              </a:ext>
            </a:extLst>
          </p:cNvPr>
          <p:cNvSpPr/>
          <p:nvPr/>
        </p:nvSpPr>
        <p:spPr>
          <a:xfrm>
            <a:off x="9744442" y="1262487"/>
            <a:ext cx="2272653" cy="4572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Local and National Communities of practice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Access to a national Primary Care Improvement Community alongside supporting ICBs to develop local communities of practice to share learning and challenges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7AC1D2-108B-9769-28E1-0C9E2F71E32A}"/>
              </a:ext>
            </a:extLst>
          </p:cNvPr>
          <p:cNvSpPr/>
          <p:nvPr/>
        </p:nvSpPr>
        <p:spPr>
          <a:xfrm>
            <a:off x="328351" y="1262483"/>
            <a:ext cx="2128706" cy="45719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Care Navigation Training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Free virtual training is available to upskill and support practice and PCN staff.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Two offers are available, one for those new to care navigation and one for those with some experience who can drive and sustain care navigation locally.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E07C65C-62EA-B4CA-C1C5-D20BB51AA0AF}"/>
              </a:ext>
            </a:extLst>
          </p:cNvPr>
          <p:cNvSpPr/>
          <p:nvPr/>
        </p:nvSpPr>
        <p:spPr>
          <a:xfrm>
            <a:off x="328350" y="5931383"/>
            <a:ext cx="11735191" cy="55057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Access: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Please inform your ICB if you are interested in these programmes (potential to do so as part of practice/PCN access improvement plans)</a:t>
            </a:r>
          </a:p>
        </p:txBody>
      </p:sp>
    </p:spTree>
    <p:extLst>
      <p:ext uri="{BB962C8B-B14F-4D97-AF65-F5344CB8AC3E}">
        <p14:creationId xmlns:p14="http://schemas.microsoft.com/office/powerpoint/2010/main" val="215742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A627-73AE-42EB-8E89-50B589A4D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728" y="397833"/>
            <a:ext cx="9676017" cy="611649"/>
          </a:xfrm>
        </p:spPr>
        <p:txBody>
          <a:bodyPr>
            <a:normAutofit/>
          </a:bodyPr>
          <a:lstStyle/>
          <a:p>
            <a:r>
              <a:rPr lang="en-GB" sz="3200"/>
              <a:t>Find out more</a:t>
            </a:r>
            <a:endParaRPr lang="en-GB" sz="320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47F47-02F8-4DF6-9CC3-A2A1BD02111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9441" y="1411262"/>
            <a:ext cx="3546810" cy="51684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Arial"/>
                <a:cs typeface="Arial"/>
              </a:rPr>
              <a:t>Universal support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600" dirty="0">
                <a:latin typeface="Arial"/>
                <a:cs typeface="Arial"/>
              </a:rPr>
              <a:t>For all practices and PCNs</a:t>
            </a:r>
          </a:p>
          <a:p>
            <a:pPr marL="0" indent="0">
              <a:buNone/>
            </a:pPr>
            <a:endParaRPr lang="en-US" sz="1000" dirty="0"/>
          </a:p>
          <a:p>
            <a:pPr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Webinar series on the key focus areas (demand and capacity, navigation and triage, telephony journey, online journey and practice workload). </a:t>
            </a:r>
          </a:p>
          <a:p>
            <a:pPr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QI training for practice and PCN staff 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Development </a:t>
            </a:r>
            <a:r>
              <a:rPr lang="en-US" sz="1600" dirty="0" err="1">
                <a:latin typeface="Arial"/>
                <a:cs typeface="Arial"/>
              </a:rPr>
              <a:t>programme</a:t>
            </a:r>
            <a:r>
              <a:rPr lang="en-US" sz="1600" dirty="0">
                <a:latin typeface="Arial"/>
                <a:cs typeface="Arial"/>
              </a:rPr>
              <a:t> for PCN Digital and Transformation Leads </a:t>
            </a:r>
          </a:p>
          <a:p>
            <a:pPr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Online resources, including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GB" sz="1600" dirty="0">
                <a:latin typeface="Arial"/>
                <a:cs typeface="Arial"/>
              </a:rPr>
              <a:t>quick wins </a:t>
            </a:r>
          </a:p>
          <a:p>
            <a:pPr marL="0" indent="0">
              <a:buNone/>
            </a:pPr>
            <a:r>
              <a:rPr lang="en-GB" sz="1600" dirty="0">
                <a:latin typeface="Arial"/>
                <a:cs typeface="Arial"/>
                <a:hlinkClick r:id="rId3"/>
              </a:rPr>
              <a:t>Use this link to sign up to our demand and capacity webinar series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7DDEB1-3962-47EE-6071-63C566ECE003}"/>
              </a:ext>
            </a:extLst>
          </p:cNvPr>
          <p:cNvSpPr txBox="1">
            <a:spLocks/>
          </p:cNvSpPr>
          <p:nvPr/>
        </p:nvSpPr>
        <p:spPr>
          <a:xfrm>
            <a:off x="4661454" y="1407387"/>
            <a:ext cx="2816262" cy="49093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‘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Hands on’ intermediate and intensive support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practices and PCNs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ICBs are coordinating hands-on support and capacity funding to practices, so please contact your ICB lead to confirm your interest as a practice or PCN. 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Practices and PCNs can also find out more about the hands-on support provided nationally by joining an information webinar -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use this link to sign up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AB58148-70E4-2FFB-EF97-F59905A2A89B}"/>
              </a:ext>
            </a:extLst>
          </p:cNvPr>
          <p:cNvSpPr txBox="1">
            <a:spLocks/>
          </p:cNvSpPr>
          <p:nvPr/>
        </p:nvSpPr>
        <p:spPr>
          <a:xfrm>
            <a:off x="8012919" y="1407387"/>
            <a:ext cx="3919218" cy="4798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Join the national Primary Care Improvement Community (PCIC)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all involved or interested in Primary Care quality improvement.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Being part of the community gives you access to: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support through a national network of like-minded colleagues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events and resources on a range of quality improvement topics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monthly newsletter with the latest developments and resources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join the community please sign up to: 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Connect - our online space on 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FutureNHS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 contact the 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Primary Care Transformation team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E4AEC3-50A8-ECEE-36C0-416BDE4A980E}"/>
              </a:ext>
            </a:extLst>
          </p:cNvPr>
          <p:cNvCxnSpPr/>
          <p:nvPr/>
        </p:nvCxnSpPr>
        <p:spPr>
          <a:xfrm>
            <a:off x="4299883" y="1407387"/>
            <a:ext cx="0" cy="4032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58145E-0EC0-B615-A0A2-BE1D983295C1}"/>
              </a:ext>
            </a:extLst>
          </p:cNvPr>
          <p:cNvCxnSpPr/>
          <p:nvPr/>
        </p:nvCxnSpPr>
        <p:spPr>
          <a:xfrm>
            <a:off x="7775754" y="1407600"/>
            <a:ext cx="0" cy="4032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70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1543</Words>
  <Application>Microsoft Office PowerPoint</Application>
  <PresentationFormat>Widescreen</PresentationFormat>
  <Paragraphs>126</Paragraphs>
  <Slides>6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Custom Design</vt:lpstr>
      <vt:lpstr>PowerPoint Presentation</vt:lpstr>
      <vt:lpstr>National General Practice Improvement Programme  https://www.england.nhs.uk/wp-content/uploads/2023/05/PRN00283-delivery-plan-for-recovering-access-to-primary-care-may-2023.pdf  https://www.england.nhs.uk/gp/national-general-practice-improvement-programme/ </vt:lpstr>
      <vt:lpstr>The programme focuses on five priority areas and offers different levels of support to match practice need</vt:lpstr>
      <vt:lpstr>Why should my practice take part?</vt:lpstr>
      <vt:lpstr>We offer fully funded care navigation, quality improvement and leadership development training for practice and PCN staff</vt:lpstr>
      <vt:lpstr>Find out more</vt:lpstr>
    </vt:vector>
  </TitlesOfParts>
  <Company>S&amp;SHIS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Beasley Jayne (RLY) NSCHT</dc:creator>
  <cp:lastModifiedBy>Roz Jones (RRE) MPFT</cp:lastModifiedBy>
  <cp:revision>17</cp:revision>
  <dcterms:created xsi:type="dcterms:W3CDTF">2023-07-16T12:35:35Z</dcterms:created>
  <dcterms:modified xsi:type="dcterms:W3CDTF">2023-11-23T13:27:20Z</dcterms:modified>
</cp:coreProperties>
</file>