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563"/>
    <a:srgbClr val="ED8B00"/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15"/>
    <p:restoredTop sz="94722"/>
  </p:normalViewPr>
  <p:slideViewPr>
    <p:cSldViewPr snapToGrid="0" showGuides="1">
      <p:cViewPr varScale="1">
        <p:scale>
          <a:sx n="95" d="100"/>
          <a:sy n="95" d="100"/>
        </p:scale>
        <p:origin x="2238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3" d="100"/>
          <a:sy n="113" d="100"/>
        </p:scale>
        <p:origin x="2760" y="176"/>
      </p:cViewPr>
      <p:guideLst/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02CCDF-ECE5-358D-4D0C-A17AC61CEA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3A563-BCDB-6555-2FDE-A29C5AF5AC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7F8F4-41ED-8243-904B-3D33385BB85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406B5-2741-DAA1-FF08-B6657DD25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9E7D9-415C-F244-3C0E-179372A23B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CC73D-CEBB-1343-B638-F1FE11B53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2462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3DEEF-20FA-9E4E-80E5-EF6D0AFBE67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29CE-FAEB-AA4D-9E2E-9AD971FF5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D529CE-FAEB-AA4D-9E2E-9AD971FF51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2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 A4 Landscap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SOT Logo" descr="Staffordshire and Stoke-on-Trent Integrated Care System Logo" hidden="1">
            <a:extLst>
              <a:ext uri="{FF2B5EF4-FFF2-40B4-BE49-F238E27FC236}">
                <a16:creationId xmlns:a16="http://schemas.microsoft.com/office/drawing/2014/main" id="{7B8846BC-BD0C-2F26-7D11-208E198FB11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rcRect/>
          <a:stretch/>
        </p:blipFill>
        <p:spPr>
          <a:xfrm>
            <a:off x="396000" y="350836"/>
            <a:ext cx="1816893" cy="501495"/>
          </a:xfrm>
          <a:prstGeom prst="rect">
            <a:avLst/>
          </a:prstGeom>
        </p:spPr>
      </p:pic>
      <p:pic>
        <p:nvPicPr>
          <p:cNvPr id="6" name="STW Logo" descr="Shropshire,Telford and Wrekin Integrated Care System Logo" hidden="1">
            <a:extLst>
              <a:ext uri="{FF2B5EF4-FFF2-40B4-BE49-F238E27FC236}">
                <a16:creationId xmlns:a16="http://schemas.microsoft.com/office/drawing/2014/main" id="{6A6FF864-AF5C-9813-452E-AC9DFBCE87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78924" y="396000"/>
            <a:ext cx="1816889" cy="530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000" y="1024965"/>
            <a:ext cx="8082923" cy="551906"/>
          </a:xfrm>
        </p:spPr>
        <p:txBody>
          <a:bodyPr lIns="0" tIns="0" rIns="0" bIns="0" anchor="t" anchorCtr="0">
            <a:noAutofit/>
          </a:bodyPr>
          <a:lstStyle>
            <a:lvl1pPr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</a:t>
            </a:r>
            <a:br>
              <a:rPr lang="en-GB" dirty="0"/>
            </a:br>
            <a:r>
              <a:rPr lang="en-GB" dirty="0"/>
              <a:t>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BC39E-0DDA-5970-EA03-3B01A1703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6000" y="1684361"/>
            <a:ext cx="8372643" cy="934357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42" name="Sub heading">
            <a:extLst>
              <a:ext uri="{FF2B5EF4-FFF2-40B4-BE49-F238E27FC236}">
                <a16:creationId xmlns:a16="http://schemas.microsoft.com/office/drawing/2014/main" id="{584DB0E7-0718-2F6A-EE7C-020D383D2057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396000" y="1683697"/>
            <a:ext cx="4098817" cy="288000"/>
          </a:xfrm>
        </p:spPr>
        <p:txBody>
          <a:bodyPr lIns="72000" tIns="36000" rIns="72000" bIns="360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33" name="Background">
            <a:extLst>
              <a:ext uri="{FF2B5EF4-FFF2-40B4-BE49-F238E27FC236}">
                <a16:creationId xmlns:a16="http://schemas.microsoft.com/office/drawing/2014/main" id="{2F7D330B-73A8-DE9C-84C8-204EDFB5F42B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96001" y="1992736"/>
            <a:ext cx="4098817" cy="625982"/>
          </a:xfrm>
        </p:spPr>
        <p:txBody>
          <a:bodyPr lIns="72000" tIns="36000" rIns="72000" bIns="36000" numCol="1">
            <a:noAutofit/>
          </a:bodyPr>
          <a:lstStyle>
            <a:lvl1pPr marL="0" indent="0">
              <a:buNone/>
              <a:defRPr sz="1200" b="0"/>
            </a:lvl1pPr>
            <a:lvl2pPr marL="534559" indent="0">
              <a:buNone/>
              <a:defRPr sz="1200" b="0"/>
            </a:lvl2pPr>
            <a:lvl3pPr marL="1069117" indent="0">
              <a:buNone/>
              <a:defRPr sz="1200" b="0"/>
            </a:lvl3pPr>
            <a:lvl4pPr marL="1603676" indent="0">
              <a:buNone/>
              <a:defRPr/>
            </a:lvl4pPr>
            <a:lvl5pPr marL="2138236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8" name="Background 2">
            <a:extLst>
              <a:ext uri="{FF2B5EF4-FFF2-40B4-BE49-F238E27FC236}">
                <a16:creationId xmlns:a16="http://schemas.microsoft.com/office/drawing/2014/main" id="{A1B38E6F-70F9-C154-533C-3DAEC498CFA5}"/>
              </a:ext>
            </a:extLst>
          </p:cNvPr>
          <p:cNvSpPr>
            <a:spLocks noGrp="1"/>
          </p:cNvSpPr>
          <p:nvPr>
            <p:ph sz="half" idx="28"/>
          </p:nvPr>
        </p:nvSpPr>
        <p:spPr>
          <a:xfrm>
            <a:off x="4494817" y="1683697"/>
            <a:ext cx="4273826" cy="934357"/>
          </a:xfrm>
        </p:spPr>
        <p:txBody>
          <a:bodyPr lIns="72000" tIns="36000" rIns="72000" bIns="36000" numCol="1">
            <a:noAutofit/>
          </a:bodyPr>
          <a:lstStyle>
            <a:lvl1pPr marL="0" indent="0">
              <a:buNone/>
              <a:defRPr sz="1200" b="0"/>
            </a:lvl1pPr>
            <a:lvl2pPr marL="534559" indent="0">
              <a:buNone/>
              <a:defRPr sz="1200" b="0"/>
            </a:lvl2pPr>
            <a:lvl3pPr marL="1069117" indent="0">
              <a:buNone/>
              <a:defRPr sz="1200" b="0"/>
            </a:lvl3pPr>
            <a:lvl4pPr marL="1603676" indent="0">
              <a:buNone/>
              <a:defRPr/>
            </a:lvl4pPr>
            <a:lvl5pPr marL="2138236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  </a:t>
            </a:r>
            <a:endParaRPr lang="en-US" dirty="0"/>
          </a:p>
        </p:txBody>
      </p:sp>
      <p:sp>
        <p:nvSpPr>
          <p:cNvPr id="22" name="Rectangle 21 Blue">
            <a:extLst>
              <a:ext uri="{FF2B5EF4-FFF2-40B4-BE49-F238E27FC236}">
                <a16:creationId xmlns:a16="http://schemas.microsoft.com/office/drawing/2014/main" id="{638F8BA7-4982-3C15-4457-5583705F7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5999" y="2755943"/>
            <a:ext cx="3204000" cy="2565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13" name="Rectangle 12 Blue Tint">
            <a:extLst>
              <a:ext uri="{FF2B5EF4-FFF2-40B4-BE49-F238E27FC236}">
                <a16:creationId xmlns:a16="http://schemas.microsoft.com/office/drawing/2014/main" id="{C06605BF-E2EC-C594-474D-906D3D5D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5999" y="3003403"/>
            <a:ext cx="3204000" cy="2375943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10" name="Sub heading">
            <a:extLst>
              <a:ext uri="{FF2B5EF4-FFF2-40B4-BE49-F238E27FC236}">
                <a16:creationId xmlns:a16="http://schemas.microsoft.com/office/drawing/2014/main" id="{35E1A466-E02B-65DE-F0F3-EEAF3B6302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95997" y="2752973"/>
            <a:ext cx="3203999" cy="256540"/>
          </a:xfrm>
        </p:spPr>
        <p:txBody>
          <a:bodyPr lIns="0" tIns="0" rIns="0" bIns="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4" name="Sub text"/>
          <p:cNvSpPr>
            <a:spLocks noGrp="1"/>
          </p:cNvSpPr>
          <p:nvPr>
            <p:ph sz="half" idx="2"/>
          </p:nvPr>
        </p:nvSpPr>
        <p:spPr>
          <a:xfrm>
            <a:off x="395997" y="3017638"/>
            <a:ext cx="3203999" cy="2375943"/>
          </a:xfrm>
          <a:noFill/>
        </p:spPr>
        <p:txBody>
          <a:bodyPr lIns="72000" tIns="36000" rIns="72000" bIns="36000">
            <a:normAutofit/>
          </a:bodyPr>
          <a:lstStyle>
            <a:lvl1pPr marL="0" indent="0">
              <a:buNone/>
              <a:defRPr sz="1100"/>
            </a:lvl1pPr>
            <a:lvl2pPr marL="534559" indent="0">
              <a:buNone/>
              <a:defRPr sz="1100"/>
            </a:lvl2pPr>
            <a:lvl3pPr marL="1069117" indent="0">
              <a:buNone/>
              <a:defRPr sz="1100"/>
            </a:lvl3pPr>
            <a:lvl4pPr marL="1603676" indent="0">
              <a:buNone/>
              <a:defRPr sz="1100"/>
            </a:lvl4pPr>
            <a:lvl5pPr marL="2138236" indent="0">
              <a:buNone/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3" name="Rectangle 22 Orange">
            <a:extLst>
              <a:ext uri="{FF2B5EF4-FFF2-40B4-BE49-F238E27FC236}">
                <a16:creationId xmlns:a16="http://schemas.microsoft.com/office/drawing/2014/main" id="{F941457F-BE92-24D3-BAFE-15B5B2597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43906" y="2755943"/>
            <a:ext cx="3204000" cy="256540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15" name="Rectangle 14 Orange tint">
            <a:extLst>
              <a:ext uri="{FF2B5EF4-FFF2-40B4-BE49-F238E27FC236}">
                <a16:creationId xmlns:a16="http://schemas.microsoft.com/office/drawing/2014/main" id="{DE8D45E8-F36F-DD3B-BCF2-78A08BD28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43906" y="3003403"/>
            <a:ext cx="3204000" cy="2375943"/>
          </a:xfrm>
          <a:prstGeom prst="rect">
            <a:avLst/>
          </a:prstGeom>
          <a:solidFill>
            <a:srgbClr val="ED8B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26" name="Sub heading">
            <a:extLst>
              <a:ext uri="{FF2B5EF4-FFF2-40B4-BE49-F238E27FC236}">
                <a16:creationId xmlns:a16="http://schemas.microsoft.com/office/drawing/2014/main" id="{73AC8971-DBEB-7B0F-328E-1A9677D959F1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3743903" y="2752973"/>
            <a:ext cx="3204000" cy="256540"/>
          </a:xfrm>
        </p:spPr>
        <p:txBody>
          <a:bodyPr lIns="0" tIns="0" rIns="0" bIns="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28" name="Sub text">
            <a:extLst>
              <a:ext uri="{FF2B5EF4-FFF2-40B4-BE49-F238E27FC236}">
                <a16:creationId xmlns:a16="http://schemas.microsoft.com/office/drawing/2014/main" id="{2F0CFF37-6EC0-7221-BA19-2CBA89AFEBCF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3743903" y="3017638"/>
            <a:ext cx="3204000" cy="2375943"/>
          </a:xfrm>
          <a:noFill/>
        </p:spPr>
        <p:txBody>
          <a:bodyPr lIns="72000" tIns="36000" rIns="72000" bIns="36000">
            <a:normAutofit/>
          </a:bodyPr>
          <a:lstStyle>
            <a:lvl1pPr marL="0" indent="0">
              <a:buNone/>
              <a:defRPr sz="1100"/>
            </a:lvl1pPr>
            <a:lvl2pPr marL="534559" indent="0">
              <a:buNone/>
              <a:defRPr sz="1100"/>
            </a:lvl2pPr>
            <a:lvl3pPr marL="1069117" indent="0">
              <a:buNone/>
              <a:defRPr sz="1100"/>
            </a:lvl3pPr>
            <a:lvl4pPr marL="1603676" indent="0">
              <a:buNone/>
              <a:defRPr sz="1100"/>
            </a:lvl4pPr>
            <a:lvl5pPr marL="2138236" indent="0">
              <a:buNone/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4" name="Rectangle 23 Green">
            <a:extLst>
              <a:ext uri="{FF2B5EF4-FFF2-40B4-BE49-F238E27FC236}">
                <a16:creationId xmlns:a16="http://schemas.microsoft.com/office/drawing/2014/main" id="{4ED77EF0-97B2-3C6B-A14D-C64011880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91812" y="2755943"/>
            <a:ext cx="3204000" cy="2565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16" name="Rectangle Green Tint">
            <a:extLst>
              <a:ext uri="{FF2B5EF4-FFF2-40B4-BE49-F238E27FC236}">
                <a16:creationId xmlns:a16="http://schemas.microsoft.com/office/drawing/2014/main" id="{E839AD9C-7D36-929F-A448-31468EE8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91812" y="3003403"/>
            <a:ext cx="3204000" cy="2375943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29" name="Sub heading">
            <a:extLst>
              <a:ext uri="{FF2B5EF4-FFF2-40B4-BE49-F238E27FC236}">
                <a16:creationId xmlns:a16="http://schemas.microsoft.com/office/drawing/2014/main" id="{38105DCA-6A84-935D-A471-74C491AD7D3C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7091807" y="2752973"/>
            <a:ext cx="3204000" cy="256540"/>
          </a:xfrm>
        </p:spPr>
        <p:txBody>
          <a:bodyPr lIns="0" tIns="0" rIns="0" bIns="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37" name="Sub text">
            <a:extLst>
              <a:ext uri="{FF2B5EF4-FFF2-40B4-BE49-F238E27FC236}">
                <a16:creationId xmlns:a16="http://schemas.microsoft.com/office/drawing/2014/main" id="{4187DF1E-60FD-731F-FCB1-128AAD155A51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7091807" y="3017638"/>
            <a:ext cx="3204000" cy="2375943"/>
          </a:xfrm>
          <a:noFill/>
        </p:spPr>
        <p:txBody>
          <a:bodyPr lIns="72000" tIns="36000" rIns="72000" bIns="36000">
            <a:normAutofit/>
          </a:bodyPr>
          <a:lstStyle>
            <a:lvl1pPr marL="0" indent="0">
              <a:buNone/>
              <a:defRPr sz="1100"/>
            </a:lvl1pPr>
            <a:lvl2pPr marL="534559" indent="0">
              <a:buNone/>
              <a:defRPr sz="1100"/>
            </a:lvl2pPr>
            <a:lvl3pPr marL="1069117" indent="0">
              <a:buNone/>
              <a:defRPr sz="1100"/>
            </a:lvl3pPr>
            <a:lvl4pPr marL="1603676" indent="0">
              <a:buNone/>
              <a:defRPr sz="1100"/>
            </a:lvl4pPr>
            <a:lvl5pPr marL="2138236" indent="0">
              <a:buNone/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38" name="Rectangle 23 D Blue">
            <a:extLst>
              <a:ext uri="{FF2B5EF4-FFF2-40B4-BE49-F238E27FC236}">
                <a16:creationId xmlns:a16="http://schemas.microsoft.com/office/drawing/2014/main" id="{77995ABD-542B-C050-0E8A-78E93D336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5998" y="5520220"/>
            <a:ext cx="6551908" cy="4142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39" name="Rectangle D Blue Tint">
            <a:extLst>
              <a:ext uri="{FF2B5EF4-FFF2-40B4-BE49-F238E27FC236}">
                <a16:creationId xmlns:a16="http://schemas.microsoft.com/office/drawing/2014/main" id="{E00205F5-62EF-AD35-0D5B-F4B38D3EBB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5998" y="5930413"/>
            <a:ext cx="6551908" cy="961594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8" name="Sub heading">
            <a:extLst>
              <a:ext uri="{FF2B5EF4-FFF2-40B4-BE49-F238E27FC236}">
                <a16:creationId xmlns:a16="http://schemas.microsoft.com/office/drawing/2014/main" id="{B9432226-5890-99F6-FE4E-E94F41F258F3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395996" y="5523577"/>
            <a:ext cx="6551905" cy="414299"/>
          </a:xfrm>
        </p:spPr>
        <p:txBody>
          <a:bodyPr lIns="72000" tIns="36000" rIns="72000" bIns="360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9" name="Sub text">
            <a:extLst>
              <a:ext uri="{FF2B5EF4-FFF2-40B4-BE49-F238E27FC236}">
                <a16:creationId xmlns:a16="http://schemas.microsoft.com/office/drawing/2014/main" id="{553D2D55-BADF-A4D4-FB96-D17F2B51594C}"/>
              </a:ext>
            </a:extLst>
          </p:cNvPr>
          <p:cNvSpPr>
            <a:spLocks noGrp="1"/>
          </p:cNvSpPr>
          <p:nvPr>
            <p:ph sz="half" idx="25"/>
          </p:nvPr>
        </p:nvSpPr>
        <p:spPr>
          <a:xfrm>
            <a:off x="395996" y="5937727"/>
            <a:ext cx="6551906" cy="954279"/>
          </a:xfrm>
          <a:noFill/>
        </p:spPr>
        <p:txBody>
          <a:bodyPr lIns="72000" tIns="36000" rIns="72000" bIns="36000">
            <a:normAutofit/>
          </a:bodyPr>
          <a:lstStyle>
            <a:lvl1pPr marL="0" indent="0">
              <a:buNone/>
              <a:defRPr sz="1100"/>
            </a:lvl1pPr>
            <a:lvl2pPr marL="534559" indent="0">
              <a:buNone/>
              <a:defRPr sz="1100"/>
            </a:lvl2pPr>
            <a:lvl3pPr marL="1069117" indent="0">
              <a:buNone/>
              <a:defRPr sz="1100"/>
            </a:lvl3pPr>
            <a:lvl4pPr marL="1603676" indent="0">
              <a:buNone/>
              <a:defRPr sz="1200"/>
            </a:lvl4pPr>
            <a:lvl5pPr marL="2138236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  <a:endParaRPr lang="en-US" dirty="0"/>
          </a:p>
        </p:txBody>
      </p:sp>
      <p:sp>
        <p:nvSpPr>
          <p:cNvPr id="40" name="Rectangle 23 NHS Blue">
            <a:extLst>
              <a:ext uri="{FF2B5EF4-FFF2-40B4-BE49-F238E27FC236}">
                <a16:creationId xmlns:a16="http://schemas.microsoft.com/office/drawing/2014/main" id="{F3CDCEAC-4BED-9533-4B90-A4F523D8A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91812" y="5520220"/>
            <a:ext cx="3204003" cy="414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41" name="Rectangle NHS Blue Tint">
            <a:extLst>
              <a:ext uri="{FF2B5EF4-FFF2-40B4-BE49-F238E27FC236}">
                <a16:creationId xmlns:a16="http://schemas.microsoft.com/office/drawing/2014/main" id="{E3119BD1-3D22-DF63-512E-14F24C6B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91812" y="5930413"/>
            <a:ext cx="3204003" cy="961594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6"/>
          </a:p>
        </p:txBody>
      </p:sp>
      <p:sp>
        <p:nvSpPr>
          <p:cNvPr id="11" name="Sub heading">
            <a:extLst>
              <a:ext uri="{FF2B5EF4-FFF2-40B4-BE49-F238E27FC236}">
                <a16:creationId xmlns:a16="http://schemas.microsoft.com/office/drawing/2014/main" id="{CE2EC29B-4491-BB47-ADC6-FFA2446195A4}"/>
              </a:ext>
            </a:extLst>
          </p:cNvPr>
          <p:cNvSpPr>
            <a:spLocks noGrp="1"/>
          </p:cNvSpPr>
          <p:nvPr>
            <p:ph sz="half" idx="26"/>
          </p:nvPr>
        </p:nvSpPr>
        <p:spPr>
          <a:xfrm>
            <a:off x="7091807" y="5523577"/>
            <a:ext cx="3204000" cy="414299"/>
          </a:xfrm>
        </p:spPr>
        <p:txBody>
          <a:bodyPr lIns="72000" tIns="36000" rIns="72000" bIns="360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12" name="Sub text">
            <a:extLst>
              <a:ext uri="{FF2B5EF4-FFF2-40B4-BE49-F238E27FC236}">
                <a16:creationId xmlns:a16="http://schemas.microsoft.com/office/drawing/2014/main" id="{06B9CDBA-7F72-CA85-B711-A86B284FE2E0}"/>
              </a:ext>
            </a:extLst>
          </p:cNvPr>
          <p:cNvSpPr>
            <a:spLocks noGrp="1"/>
          </p:cNvSpPr>
          <p:nvPr>
            <p:ph sz="half" idx="27"/>
          </p:nvPr>
        </p:nvSpPr>
        <p:spPr>
          <a:xfrm>
            <a:off x="7091807" y="5930412"/>
            <a:ext cx="3204000" cy="954279"/>
          </a:xfrm>
          <a:noFill/>
        </p:spPr>
        <p:txBody>
          <a:bodyPr lIns="72000" tIns="36000" rIns="72000" bIns="36000">
            <a:normAutofit/>
          </a:bodyPr>
          <a:lstStyle>
            <a:lvl1pPr marL="0" indent="0">
              <a:buNone/>
              <a:defRPr sz="1100"/>
            </a:lvl1pPr>
            <a:lvl2pPr marL="534559" indent="0">
              <a:buNone/>
              <a:defRPr sz="1100"/>
            </a:lvl2pPr>
            <a:lvl3pPr marL="1069117" indent="0">
              <a:buNone/>
              <a:defRPr sz="1100"/>
            </a:lvl3pPr>
            <a:lvl4pPr marL="1603676" indent="0">
              <a:buNone/>
              <a:defRPr sz="1200"/>
            </a:lvl4pPr>
            <a:lvl5pPr marL="2138236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  <a:endParaRPr lang="en-US" dirty="0"/>
          </a:p>
        </p:txBody>
      </p:sp>
      <p:sp>
        <p:nvSpPr>
          <p:cNvPr id="31" name="URL">
            <a:extLst>
              <a:ext uri="{FF2B5EF4-FFF2-40B4-BE49-F238E27FC236}">
                <a16:creationId xmlns:a16="http://schemas.microsoft.com/office/drawing/2014/main" id="{50D8D0F1-8669-4F1C-DA7A-53DD9601F6DF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96000" y="7039107"/>
            <a:ext cx="8082923" cy="332878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100" b="0">
                <a:solidFill>
                  <a:srgbClr val="425563"/>
                </a:solidFill>
              </a:defRPr>
            </a:lvl1pPr>
          </a:lstStyle>
          <a:p>
            <a:pPr lvl="0"/>
            <a:r>
              <a:rPr lang="en-GB" dirty="0"/>
              <a:t>Click to edit text</a:t>
            </a:r>
            <a:endParaRPr lang="en-US" dirty="0"/>
          </a:p>
        </p:txBody>
      </p:sp>
      <p:sp>
        <p:nvSpPr>
          <p:cNvPr id="25" name="Code">
            <a:extLst>
              <a:ext uri="{FF2B5EF4-FFF2-40B4-BE49-F238E27FC236}">
                <a16:creationId xmlns:a16="http://schemas.microsoft.com/office/drawing/2014/main" id="{B8D3E854-1A15-E77A-0D0A-8B2B3E40C94C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8627165" y="7039107"/>
            <a:ext cx="1668642" cy="332878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000" b="1">
                <a:solidFill>
                  <a:srgbClr val="425563"/>
                </a:solidFill>
              </a:defRPr>
            </a:lvl1pPr>
          </a:lstStyle>
          <a:p>
            <a:pPr lvl="0"/>
            <a:r>
              <a:rPr lang="en-GB" dirty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2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113DA4-5673-7D4F-9994-B84BFC962244}" type="datetimeFigureOut">
              <a:rPr lang="en-GB" smtClean="0"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50FCE3-9471-0943-8544-A15CFBF42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9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ystemCQI@mpft.nhs.uk?subject=Emai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4E186048-F1DB-8155-BB42-F574B39E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Continuous Improvement Case Study</a:t>
            </a:r>
            <a:br>
              <a:rPr lang="en-GB" dirty="0"/>
            </a:br>
            <a:r>
              <a:rPr lang="en-GB" dirty="0">
                <a:highlight>
                  <a:srgbClr val="FFFF00"/>
                </a:highlight>
              </a:rPr>
              <a:t>(Project Title here)</a:t>
            </a:r>
          </a:p>
        </p:txBody>
      </p:sp>
      <p:pic>
        <p:nvPicPr>
          <p:cNvPr id="84" name="SSOT Logo" descr="Staffordshire and Stoke-on-Trent Integrated Care System Logo">
            <a:extLst>
              <a:ext uri="{FF2B5EF4-FFF2-40B4-BE49-F238E27FC236}">
                <a16:creationId xmlns:a16="http://schemas.microsoft.com/office/drawing/2014/main" id="{1DA940BE-DEBB-14AF-1B7D-5FCDF9F35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96000" y="350836"/>
            <a:ext cx="1816893" cy="501495"/>
          </a:xfrm>
          <a:prstGeom prst="rect">
            <a:avLst/>
          </a:prstGeom>
        </p:spPr>
      </p:pic>
      <p:pic>
        <p:nvPicPr>
          <p:cNvPr id="85" name="STW Logo" descr="Shropshire,Telford and Wrekin Integrated Care System Logo">
            <a:extLst>
              <a:ext uri="{FF2B5EF4-FFF2-40B4-BE49-F238E27FC236}">
                <a16:creationId xmlns:a16="http://schemas.microsoft.com/office/drawing/2014/main" id="{96AF2927-58DA-EC79-70E2-0E34B1BB3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8924" y="396000"/>
            <a:ext cx="1816889" cy="530999"/>
          </a:xfrm>
          <a:prstGeom prst="rect">
            <a:avLst/>
          </a:prstGeom>
        </p:spPr>
      </p:pic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649730D0-A07A-D542-6098-DF8B11A7D491}"/>
              </a:ext>
            </a:extLst>
          </p:cNvPr>
          <p:cNvSpPr>
            <a:spLocks noGrp="1"/>
          </p:cNvSpPr>
          <p:nvPr>
            <p:ph sz="half" idx="23"/>
          </p:nvPr>
        </p:nvSpPr>
        <p:spPr/>
        <p:txBody>
          <a:bodyPr>
            <a:noAutofit/>
          </a:bodyPr>
          <a:lstStyle/>
          <a:p>
            <a:r>
              <a:rPr lang="en-GB" dirty="0"/>
              <a:t>Background ….. who, what, why?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35979523-5478-1D11-C33E-D2188164EAC0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/>
              <a:t>Project led by:</a:t>
            </a:r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here</a:t>
            </a:r>
            <a:r>
              <a:rPr lang="en-GB" dirty="0"/>
              <a:t> </a:t>
            </a:r>
          </a:p>
          <a:p>
            <a:pPr>
              <a:spcBef>
                <a:spcPts val="600"/>
              </a:spcBef>
            </a:pPr>
            <a:r>
              <a:rPr lang="en-GB" b="1" dirty="0"/>
              <a:t>Service/Team: </a:t>
            </a:r>
            <a:r>
              <a:rPr lang="en-GB" dirty="0">
                <a:highlight>
                  <a:srgbClr val="FFFF00"/>
                </a:highlight>
              </a:rPr>
              <a:t>here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6159FD9-E301-BC18-4799-8938ED40D240}"/>
              </a:ext>
            </a:extLst>
          </p:cNvPr>
          <p:cNvSpPr>
            <a:spLocks noGrp="1"/>
          </p:cNvSpPr>
          <p:nvPr>
            <p:ph sz="half" idx="28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General background and context, what is the problem you are trying to solve?</a:t>
            </a:r>
          </a:p>
        </p:txBody>
      </p:sp>
      <p:pic>
        <p:nvPicPr>
          <p:cNvPr id="111" name="Picture 110" descr="A circular diagram labelled &quot;Quality Improvement Network” with the core message &quot;Improving health and care across our Integrated Care Systems,&quot; at the centre, surrounded by four circles with the titles: Learn, Share, Improve, Connect.">
            <a:extLst>
              <a:ext uri="{FF2B5EF4-FFF2-40B4-BE49-F238E27FC236}">
                <a16:creationId xmlns:a16="http://schemas.microsoft.com/office/drawing/2014/main" id="{2094DE8F-F2F0-F557-C0C1-56A7D5DD98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45638" y="1167561"/>
            <a:ext cx="1522740" cy="1523417"/>
          </a:xfrm>
          <a:prstGeom prst="rect">
            <a:avLst/>
          </a:prstGeom>
        </p:spPr>
      </p:pic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088FC4AE-BB27-B0F0-1487-D4BA4CAFA5BB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9E271246-2E00-2AD3-3B9B-28EF9D4C42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GB" dirty="0"/>
              <a:t>Which cohort of patients/customers will this improvement impact and how?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Improved patient outcomes and/or experience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Improved staff satisfaction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Savings through time/reduced risk/financial </a:t>
            </a:r>
            <a:br>
              <a:rPr lang="en-GB" dirty="0"/>
            </a:br>
            <a:r>
              <a:rPr lang="en-GB" dirty="0"/>
              <a:t>and environmental.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C3121EC8-E971-242D-DFDF-C161164A282D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r>
              <a:rPr lang="en-GB" dirty="0"/>
              <a:t>Approach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5751C76-9C97-A4A9-3EB1-6F6A9C9C1D35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GB" dirty="0"/>
              <a:t>Demonstrate changes introduced against</a:t>
            </a:r>
            <a:br>
              <a:rPr lang="en-GB" dirty="0"/>
            </a:br>
            <a:r>
              <a:rPr lang="en-GB" dirty="0"/>
              <a:t>each QI principles: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PDSA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Process/Standard work introduced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Reduced waste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Add value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Increase flow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Mistake proofing</a:t>
            </a:r>
          </a:p>
          <a:p>
            <a:pPr marL="138113" indent="-1381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dirty="0"/>
              <a:t>Engagement – voice of the customer.</a:t>
            </a: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8005EDD4-EA11-122C-B8D4-0D630D734902}"/>
              </a:ext>
            </a:extLst>
          </p:cNvPr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r>
              <a:rPr lang="en-GB" dirty="0"/>
              <a:t>Measured Outcomes</a:t>
            </a: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20B7143A-2A98-BB67-6E37-02D24CDE7190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GB" dirty="0"/>
              <a:t>Baseline and outcome measure to test if change was an improvement?</a:t>
            </a:r>
          </a:p>
          <a:p>
            <a:pPr>
              <a:spcBef>
                <a:spcPts val="400"/>
              </a:spcBef>
            </a:pPr>
            <a:r>
              <a:rPr lang="en-GB" dirty="0"/>
              <a:t>*** TIP *** USE VISUALS)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C989D4F-DE59-7095-4D9B-F2846AF982F9}"/>
              </a:ext>
            </a:extLst>
          </p:cNvPr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r>
              <a:rPr lang="en-GB" dirty="0"/>
              <a:t>Next steps/Opportunities for shared learning</a:t>
            </a:r>
          </a:p>
        </p:txBody>
      </p:sp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F10AB672-D22E-C870-DCE7-C34CCA8225AE}"/>
              </a:ext>
            </a:extLst>
          </p:cNvPr>
          <p:cNvSpPr>
            <a:spLocks noGrp="1"/>
          </p:cNvSpPr>
          <p:nvPr>
            <p:ph sz="half" idx="25"/>
          </p:nvPr>
        </p:nvSpPr>
        <p:spPr/>
        <p:txBody>
          <a:bodyPr bIns="0" numCol="2" spcCol="180000">
            <a:normAutofit/>
          </a:bodyPr>
          <a:lstStyle/>
          <a:p>
            <a:pPr marL="138113" indent="-138113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Remeasure at? date?</a:t>
            </a:r>
          </a:p>
          <a:p>
            <a:pPr marL="138113" indent="-138113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Communicate outcomes to?</a:t>
            </a:r>
          </a:p>
          <a:p>
            <a:pPr marL="138113" indent="-138113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Share &amp; spread – can we identify opportunities for scale and spread into other areas across our Integrated </a:t>
            </a:r>
            <a:r>
              <a:rPr lang="en-GB" dirty="0" err="1"/>
              <a:t>CareSystem</a:t>
            </a:r>
            <a:r>
              <a:rPr lang="en-GB" dirty="0"/>
              <a:t>?</a:t>
            </a:r>
          </a:p>
          <a:p>
            <a:pPr marL="138113" indent="-138113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Can we learn from the challenges experienced?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CBD1EFC-9C51-503C-8829-79D25DE2E558}"/>
              </a:ext>
            </a:extLst>
          </p:cNvPr>
          <p:cNvSpPr>
            <a:spLocks noGrp="1"/>
          </p:cNvSpPr>
          <p:nvPr>
            <p:ph sz="half" idx="26"/>
          </p:nvPr>
        </p:nvSpPr>
        <p:spPr/>
        <p:txBody>
          <a:bodyPr>
            <a:noAutofit/>
          </a:bodyPr>
          <a:lstStyle/>
          <a:p>
            <a:r>
              <a:rPr lang="en-GB" dirty="0"/>
              <a:t>Project Contact details and recognition </a:t>
            </a:r>
            <a:br>
              <a:rPr lang="en-GB" dirty="0"/>
            </a:br>
            <a:r>
              <a:rPr lang="en-GB" dirty="0"/>
              <a:t>of support involved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A442F130-45BD-7692-9CEF-D643B9F100C5}"/>
              </a:ext>
            </a:extLst>
          </p:cNvPr>
          <p:cNvSpPr>
            <a:spLocks noGrp="1"/>
          </p:cNvSpPr>
          <p:nvPr>
            <p:ph sz="half" idx="27"/>
          </p:nvPr>
        </p:nvSpPr>
        <p:spPr/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GB" b="1" dirty="0">
                <a:effectLst/>
                <a:latin typeface="Arial" panose="020B0604020202020204" pitchFamily="34" charset="0"/>
              </a:rPr>
              <a:t>Project lead and Contact details: </a:t>
            </a:r>
            <a:r>
              <a:rPr lang="en-GB" b="1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here</a:t>
            </a:r>
            <a:r>
              <a:rPr lang="en-GB" b="1" dirty="0">
                <a:effectLst/>
                <a:latin typeface="Arial" panose="020B0604020202020204" pitchFamily="34" charset="0"/>
              </a:rPr>
              <a:t> </a:t>
            </a:r>
            <a:br>
              <a:rPr lang="en-GB" b="1" dirty="0">
                <a:effectLst/>
                <a:latin typeface="Arial" panose="020B0604020202020204" pitchFamily="34" charset="0"/>
              </a:rPr>
            </a:br>
            <a:endParaRPr lang="en-GB" b="1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GB" dirty="0">
                <a:effectLst/>
                <a:latin typeface="Arial" panose="020B0604020202020204" pitchFamily="34" charset="0"/>
              </a:rPr>
              <a:t>This project was led by </a:t>
            </a: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(provider logo) </a:t>
            </a:r>
          </a:p>
          <a:p>
            <a:pPr>
              <a:spcBef>
                <a:spcPts val="400"/>
              </a:spcBef>
            </a:pPr>
            <a:r>
              <a:rPr lang="en-GB" dirty="0">
                <a:effectLst/>
                <a:latin typeface="Arial" panose="020B0604020202020204" pitchFamily="34" charset="0"/>
              </a:rPr>
              <a:t>And supported by </a:t>
            </a: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 (list all partners involved</a:t>
            </a:r>
            <a:r>
              <a:rPr lang="en-GB" dirty="0">
                <a:effectLst/>
                <a:latin typeface="Arial" panose="020B0604020202020204" pitchFamily="34" charset="0"/>
              </a:rPr>
              <a:t>) 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856551EC-F041-38D9-6DED-AB88EBE3BA84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Get in touch with your system QI ideas, to share your QI story, general QI queries or to join us at our quarterly system Quality Improvement Network events. Email us: </a:t>
            </a:r>
            <a:r>
              <a:rPr lang="en-GB" b="1" dirty="0" err="1">
                <a:hlinkClick r:id="rId6"/>
              </a:rPr>
              <a:t>systemCQI@mpft.nhs.uk</a:t>
            </a:r>
            <a:endParaRPr lang="en-GB" b="1" dirty="0"/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6BBBAAE3-C900-E539-124D-76AC4BDB0670}"/>
              </a:ext>
            </a:extLst>
          </p:cNvPr>
          <p:cNvSpPr>
            <a:spLocks noGrp="1"/>
          </p:cNvSpPr>
          <p:nvPr>
            <p:ph sz="half" idx="29"/>
          </p:nvPr>
        </p:nvSpPr>
        <p:spPr/>
        <p:txBody>
          <a:bodyPr/>
          <a:lstStyle/>
          <a:p>
            <a:r>
              <a:rPr lang="en-GB" dirty="0"/>
              <a:t>Case Study No: 0000</a:t>
            </a:r>
          </a:p>
        </p:txBody>
      </p:sp>
    </p:spTree>
    <p:extLst>
      <p:ext uri="{BB962C8B-B14F-4D97-AF65-F5344CB8AC3E}">
        <p14:creationId xmlns:p14="http://schemas.microsoft.com/office/powerpoint/2010/main" val="18780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_Blues and Greens">
      <a:dk1>
        <a:srgbClr val="000000"/>
      </a:dk1>
      <a:lt1>
        <a:srgbClr val="FFFFFF"/>
      </a:lt1>
      <a:dk2>
        <a:srgbClr val="768692"/>
      </a:dk2>
      <a:lt2>
        <a:srgbClr val="E8EDEE"/>
      </a:lt2>
      <a:accent1>
        <a:srgbClr val="005EB8"/>
      </a:accent1>
      <a:accent2>
        <a:srgbClr val="002F86"/>
      </a:accent2>
      <a:accent3>
        <a:srgbClr val="41B6E6"/>
      </a:accent3>
      <a:accent4>
        <a:srgbClr val="00A9CE"/>
      </a:accent4>
      <a:accent5>
        <a:srgbClr val="00A499"/>
      </a:accent5>
      <a:accent6>
        <a:srgbClr val="70AD47"/>
      </a:accent6>
      <a:hlink>
        <a:srgbClr val="0563C1"/>
      </a:hlink>
      <a:folHlink>
        <a:srgbClr val="78BE2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256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Continuous Improvement Case Study (Project Title here)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Improvement Case Study</dc:title>
  <dc:subject/>
  <dc:creator>SSOT and STW</dc:creator>
  <cp:keywords/>
  <dc:description/>
  <cp:lastModifiedBy>Roz Jones (RRE) MPFT</cp:lastModifiedBy>
  <cp:revision>282</cp:revision>
  <dcterms:created xsi:type="dcterms:W3CDTF">2024-10-10T16:00:19Z</dcterms:created>
  <dcterms:modified xsi:type="dcterms:W3CDTF">2024-10-21T11:53:34Z</dcterms:modified>
  <cp:category/>
</cp:coreProperties>
</file>